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80" r:id="rId22"/>
    <p:sldId id="277" r:id="rId23"/>
    <p:sldId id="278" r:id="rId24"/>
    <p:sldId id="279" r:id="rId25"/>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7" d="100"/>
          <a:sy n="77" d="100"/>
        </p:scale>
        <p:origin x="96" y="26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viewProps" Target="viewProps.xml" /></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8.emf"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32E50F-6BC6-4216-80AB-FE49062CFE6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x-none"/>
          </a:p>
        </p:txBody>
      </p:sp>
      <p:sp>
        <p:nvSpPr>
          <p:cNvPr id="3" name="Подзаголовок 2">
            <a:extLst>
              <a:ext uri="{FF2B5EF4-FFF2-40B4-BE49-F238E27FC236}">
                <a16:creationId xmlns:a16="http://schemas.microsoft.com/office/drawing/2014/main" id="{B51C190C-B2CB-4E7F-9482-9B1C5A6CBD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x-none"/>
          </a:p>
        </p:txBody>
      </p:sp>
      <p:sp>
        <p:nvSpPr>
          <p:cNvPr id="4" name="Дата 3">
            <a:extLst>
              <a:ext uri="{FF2B5EF4-FFF2-40B4-BE49-F238E27FC236}">
                <a16:creationId xmlns:a16="http://schemas.microsoft.com/office/drawing/2014/main" id="{4DE25CBC-4298-4B13-AFAD-EF9F135902B2}"/>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5" name="Нижний колонтитул 4">
            <a:extLst>
              <a:ext uri="{FF2B5EF4-FFF2-40B4-BE49-F238E27FC236}">
                <a16:creationId xmlns:a16="http://schemas.microsoft.com/office/drawing/2014/main" id="{7C80274F-1AE4-45D0-92DA-9918FFA4755A}"/>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9C3416B3-F5D8-48B8-9AEC-57CB6984450C}"/>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380875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11EA39-8077-4A77-B46A-7CE48621AD9E}"/>
              </a:ext>
            </a:extLst>
          </p:cNvPr>
          <p:cNvSpPr>
            <a:spLocks noGrp="1"/>
          </p:cNvSpPr>
          <p:nvPr>
            <p:ph type="title"/>
          </p:nvPr>
        </p:nvSpPr>
        <p:spPr/>
        <p:txBody>
          <a:bodyPr/>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8B076ED2-0982-4643-976F-E7139AC0158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76E57327-9FDA-4DAE-807D-7605573A32A9}"/>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5" name="Нижний колонтитул 4">
            <a:extLst>
              <a:ext uri="{FF2B5EF4-FFF2-40B4-BE49-F238E27FC236}">
                <a16:creationId xmlns:a16="http://schemas.microsoft.com/office/drawing/2014/main" id="{AC575E85-E51C-40C5-8F1C-D3D2B327D309}"/>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276B1650-2C69-4CD9-89BE-CDADEA8DEB1D}"/>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3283666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C62A5EC-F1FE-4FB8-8E68-9D39BA2F98F1}"/>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E52E23F8-8D49-4E8C-ABEF-83B22B5F7C0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6B9E99F2-1136-475E-8D6F-DF9AA217374E}"/>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5" name="Нижний колонтитул 4">
            <a:extLst>
              <a:ext uri="{FF2B5EF4-FFF2-40B4-BE49-F238E27FC236}">
                <a16:creationId xmlns:a16="http://schemas.microsoft.com/office/drawing/2014/main" id="{4170DBA0-7A29-4C09-93B9-C2EA7EEE5898}"/>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7D770E1B-F347-4B08-9804-EB8873579AD2}"/>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1145821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EFD4B5-D6AF-4C82-A779-0EDD600A43A8}"/>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48A9C619-F470-4A48-975A-9C589D5A019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EDB28926-7A20-4A88-AA32-10B07AE4D17C}"/>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5" name="Нижний колонтитул 4">
            <a:extLst>
              <a:ext uri="{FF2B5EF4-FFF2-40B4-BE49-F238E27FC236}">
                <a16:creationId xmlns:a16="http://schemas.microsoft.com/office/drawing/2014/main" id="{FE5F021C-277F-4525-8CFD-486A4C839372}"/>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73885BF3-5C6D-4E47-9818-380B1203DDB7}"/>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49341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983445-07FF-4855-BCDE-4C01EEA2AE1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a:extLst>
              <a:ext uri="{FF2B5EF4-FFF2-40B4-BE49-F238E27FC236}">
                <a16:creationId xmlns:a16="http://schemas.microsoft.com/office/drawing/2014/main" id="{DC75268D-A62E-4290-AF77-ED89DF0222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3177EDE-9C01-46C2-9D11-88C6C7E8C67E}"/>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5" name="Нижний колонтитул 4">
            <a:extLst>
              <a:ext uri="{FF2B5EF4-FFF2-40B4-BE49-F238E27FC236}">
                <a16:creationId xmlns:a16="http://schemas.microsoft.com/office/drawing/2014/main" id="{F9BE1592-268F-4717-800A-843F68740550}"/>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C1A7D696-ED98-4ED6-A5F0-A79230070FE3}"/>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287551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CED4DD-9DA7-4682-BF60-045575FE0EB0}"/>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DF80DFE6-37F1-4F9D-B074-D7A685E78D2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Объект 3">
            <a:extLst>
              <a:ext uri="{FF2B5EF4-FFF2-40B4-BE49-F238E27FC236}">
                <a16:creationId xmlns:a16="http://schemas.microsoft.com/office/drawing/2014/main" id="{5E367495-1728-4B3D-983B-F4C4F2ABA331}"/>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Дата 4">
            <a:extLst>
              <a:ext uri="{FF2B5EF4-FFF2-40B4-BE49-F238E27FC236}">
                <a16:creationId xmlns:a16="http://schemas.microsoft.com/office/drawing/2014/main" id="{0700C772-AC6F-4F51-AEBB-86AD3D11631F}"/>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6" name="Нижний колонтитул 5">
            <a:extLst>
              <a:ext uri="{FF2B5EF4-FFF2-40B4-BE49-F238E27FC236}">
                <a16:creationId xmlns:a16="http://schemas.microsoft.com/office/drawing/2014/main" id="{F7F26099-74F0-424E-BF35-DA692D879B44}"/>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689CA840-BB35-49E5-A955-E5EC2FBE4DE6}"/>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1007988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F89BC5-F9FE-4F8F-9896-5FFCBBDCB9BF}"/>
              </a:ext>
            </a:extLst>
          </p:cNvPr>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a:extLst>
              <a:ext uri="{FF2B5EF4-FFF2-40B4-BE49-F238E27FC236}">
                <a16:creationId xmlns:a16="http://schemas.microsoft.com/office/drawing/2014/main" id="{173F9EEF-8FE7-41A4-AD33-32F5AD979C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E10B446-E50E-489A-BB69-C36AE8BD60B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Текст 4">
            <a:extLst>
              <a:ext uri="{FF2B5EF4-FFF2-40B4-BE49-F238E27FC236}">
                <a16:creationId xmlns:a16="http://schemas.microsoft.com/office/drawing/2014/main" id="{2630EB7C-CCA6-4826-B0C1-B42ED5E8DB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90FB776-5DB0-4889-A63D-F6329A46A96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7" name="Дата 6">
            <a:extLst>
              <a:ext uri="{FF2B5EF4-FFF2-40B4-BE49-F238E27FC236}">
                <a16:creationId xmlns:a16="http://schemas.microsoft.com/office/drawing/2014/main" id="{31A1798E-C4F7-4B70-AECE-999933E243CB}"/>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8" name="Нижний колонтитул 7">
            <a:extLst>
              <a:ext uri="{FF2B5EF4-FFF2-40B4-BE49-F238E27FC236}">
                <a16:creationId xmlns:a16="http://schemas.microsoft.com/office/drawing/2014/main" id="{96926097-7DB1-4C86-A36A-83D2CA424843}"/>
              </a:ext>
            </a:extLst>
          </p:cNvPr>
          <p:cNvSpPr>
            <a:spLocks noGrp="1"/>
          </p:cNvSpPr>
          <p:nvPr>
            <p:ph type="ftr" sz="quarter" idx="11"/>
          </p:nvPr>
        </p:nvSpPr>
        <p:spPr/>
        <p:txBody>
          <a:bodyPr/>
          <a:lstStyle/>
          <a:p>
            <a:endParaRPr lang="x-none"/>
          </a:p>
        </p:txBody>
      </p:sp>
      <p:sp>
        <p:nvSpPr>
          <p:cNvPr id="9" name="Номер слайда 8">
            <a:extLst>
              <a:ext uri="{FF2B5EF4-FFF2-40B4-BE49-F238E27FC236}">
                <a16:creationId xmlns:a16="http://schemas.microsoft.com/office/drawing/2014/main" id="{FF3D0968-DECF-4BDF-9CB4-BCB9E4EC927C}"/>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1599353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46666E-7461-44EB-910B-CD7131468127}"/>
              </a:ext>
            </a:extLst>
          </p:cNvPr>
          <p:cNvSpPr>
            <a:spLocks noGrp="1"/>
          </p:cNvSpPr>
          <p:nvPr>
            <p:ph type="title"/>
          </p:nvPr>
        </p:nvSpPr>
        <p:spPr/>
        <p:txBody>
          <a:bodyPr/>
          <a:lstStyle/>
          <a:p>
            <a:r>
              <a:rPr lang="ru-RU"/>
              <a:t>Образец заголовка</a:t>
            </a:r>
            <a:endParaRPr lang="x-none"/>
          </a:p>
        </p:txBody>
      </p:sp>
      <p:sp>
        <p:nvSpPr>
          <p:cNvPr id="3" name="Дата 2">
            <a:extLst>
              <a:ext uri="{FF2B5EF4-FFF2-40B4-BE49-F238E27FC236}">
                <a16:creationId xmlns:a16="http://schemas.microsoft.com/office/drawing/2014/main" id="{A226C724-3435-494A-96C8-0F9A69A377E6}"/>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4" name="Нижний колонтитул 3">
            <a:extLst>
              <a:ext uri="{FF2B5EF4-FFF2-40B4-BE49-F238E27FC236}">
                <a16:creationId xmlns:a16="http://schemas.microsoft.com/office/drawing/2014/main" id="{CD727B06-8AA6-49B9-BC09-2F8F53478802}"/>
              </a:ext>
            </a:extLst>
          </p:cNvPr>
          <p:cNvSpPr>
            <a:spLocks noGrp="1"/>
          </p:cNvSpPr>
          <p:nvPr>
            <p:ph type="ftr" sz="quarter" idx="11"/>
          </p:nvPr>
        </p:nvSpPr>
        <p:spPr/>
        <p:txBody>
          <a:bodyPr/>
          <a:lstStyle/>
          <a:p>
            <a:endParaRPr lang="x-none"/>
          </a:p>
        </p:txBody>
      </p:sp>
      <p:sp>
        <p:nvSpPr>
          <p:cNvPr id="5" name="Номер слайда 4">
            <a:extLst>
              <a:ext uri="{FF2B5EF4-FFF2-40B4-BE49-F238E27FC236}">
                <a16:creationId xmlns:a16="http://schemas.microsoft.com/office/drawing/2014/main" id="{7E58BFC6-5301-4028-8C4C-7089DDDEE657}"/>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117353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902A379-1AF5-4EE8-8D0D-06D5FF3AB0FE}"/>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3" name="Нижний колонтитул 2">
            <a:extLst>
              <a:ext uri="{FF2B5EF4-FFF2-40B4-BE49-F238E27FC236}">
                <a16:creationId xmlns:a16="http://schemas.microsoft.com/office/drawing/2014/main" id="{D6E0F9FC-A0E7-4698-A3D0-84AF13D66B3E}"/>
              </a:ext>
            </a:extLst>
          </p:cNvPr>
          <p:cNvSpPr>
            <a:spLocks noGrp="1"/>
          </p:cNvSpPr>
          <p:nvPr>
            <p:ph type="ftr" sz="quarter" idx="11"/>
          </p:nvPr>
        </p:nvSpPr>
        <p:spPr/>
        <p:txBody>
          <a:bodyPr/>
          <a:lstStyle/>
          <a:p>
            <a:endParaRPr lang="x-none"/>
          </a:p>
        </p:txBody>
      </p:sp>
      <p:sp>
        <p:nvSpPr>
          <p:cNvPr id="4" name="Номер слайда 3">
            <a:extLst>
              <a:ext uri="{FF2B5EF4-FFF2-40B4-BE49-F238E27FC236}">
                <a16:creationId xmlns:a16="http://schemas.microsoft.com/office/drawing/2014/main" id="{E1D6ED8A-B464-48E5-B072-7A0C2EFE83B3}"/>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295292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E20F00-2954-4E66-957F-BF7E432F9EC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a:extLst>
              <a:ext uri="{FF2B5EF4-FFF2-40B4-BE49-F238E27FC236}">
                <a16:creationId xmlns:a16="http://schemas.microsoft.com/office/drawing/2014/main" id="{53F9A971-CCDD-49F1-9278-84E1B56BCC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Текст 3">
            <a:extLst>
              <a:ext uri="{FF2B5EF4-FFF2-40B4-BE49-F238E27FC236}">
                <a16:creationId xmlns:a16="http://schemas.microsoft.com/office/drawing/2014/main" id="{CD146D23-6A33-45AD-B114-53FDC93E8F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2936271-5D84-4189-BD4E-586065995FB8}"/>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6" name="Нижний колонтитул 5">
            <a:extLst>
              <a:ext uri="{FF2B5EF4-FFF2-40B4-BE49-F238E27FC236}">
                <a16:creationId xmlns:a16="http://schemas.microsoft.com/office/drawing/2014/main" id="{FB9C0CBA-C62A-49D7-A585-EAA31C19F838}"/>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2707009A-2D6A-4B41-A7A8-1D01120161C7}"/>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891958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4DC260-E233-4596-BBED-E433821F8A1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a:extLst>
              <a:ext uri="{FF2B5EF4-FFF2-40B4-BE49-F238E27FC236}">
                <a16:creationId xmlns:a16="http://schemas.microsoft.com/office/drawing/2014/main" id="{F3BDFC99-77B6-4A44-9773-CD57EAC9B0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Текст 3">
            <a:extLst>
              <a:ext uri="{FF2B5EF4-FFF2-40B4-BE49-F238E27FC236}">
                <a16:creationId xmlns:a16="http://schemas.microsoft.com/office/drawing/2014/main" id="{9BAAF03B-9C0B-4B6F-8DD8-49E451A5EF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B2F0A0B-389B-435D-985C-A6F685C69DB0}"/>
              </a:ext>
            </a:extLst>
          </p:cNvPr>
          <p:cNvSpPr>
            <a:spLocks noGrp="1"/>
          </p:cNvSpPr>
          <p:nvPr>
            <p:ph type="dt" sz="half" idx="10"/>
          </p:nvPr>
        </p:nvSpPr>
        <p:spPr/>
        <p:txBody>
          <a:bodyPr/>
          <a:lstStyle/>
          <a:p>
            <a:fld id="{F5B3DA10-7175-4EB6-9BF5-5ED5B069F15D}" type="datetimeFigureOut">
              <a:rPr lang="x-none" smtClean="0"/>
              <a:pPr/>
              <a:t>14.12.2021</a:t>
            </a:fld>
            <a:endParaRPr lang="x-none"/>
          </a:p>
        </p:txBody>
      </p:sp>
      <p:sp>
        <p:nvSpPr>
          <p:cNvPr id="6" name="Нижний колонтитул 5">
            <a:extLst>
              <a:ext uri="{FF2B5EF4-FFF2-40B4-BE49-F238E27FC236}">
                <a16:creationId xmlns:a16="http://schemas.microsoft.com/office/drawing/2014/main" id="{1095D8A6-FA12-4D83-890A-68A1CC967DFF}"/>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AE2A2E98-9626-4B6A-A8F5-C6ACD8F7AAF1}"/>
              </a:ext>
            </a:extLst>
          </p:cNvPr>
          <p:cNvSpPr>
            <a:spLocks noGrp="1"/>
          </p:cNvSpPr>
          <p:nvPr>
            <p:ph type="sldNum" sz="quarter" idx="12"/>
          </p:nvPr>
        </p:nvSpPr>
        <p:spPr/>
        <p:txBody>
          <a:bodyPr/>
          <a:lstStyle/>
          <a:p>
            <a:fld id="{5C4FF68C-ECD9-4B70-9ADA-3D08CE451033}" type="slidenum">
              <a:rPr lang="x-none" smtClean="0"/>
              <a:pPr/>
              <a:t>‹#›</a:t>
            </a:fld>
            <a:endParaRPr lang="x-none"/>
          </a:p>
        </p:txBody>
      </p:sp>
    </p:spTree>
    <p:extLst>
      <p:ext uri="{BB962C8B-B14F-4D97-AF65-F5344CB8AC3E}">
        <p14:creationId xmlns:p14="http://schemas.microsoft.com/office/powerpoint/2010/main" val="1481203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56DC60-FEA8-4314-A41D-B4DD1EF191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x-none"/>
          </a:p>
        </p:txBody>
      </p:sp>
      <p:sp>
        <p:nvSpPr>
          <p:cNvPr id="3" name="Текст 2">
            <a:extLst>
              <a:ext uri="{FF2B5EF4-FFF2-40B4-BE49-F238E27FC236}">
                <a16:creationId xmlns:a16="http://schemas.microsoft.com/office/drawing/2014/main" id="{73B7FFA1-8276-4E25-97AA-B604E818A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A312B56E-14F4-439E-BC94-6CB5732D2B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B3DA10-7175-4EB6-9BF5-5ED5B069F15D}" type="datetimeFigureOut">
              <a:rPr lang="x-none" smtClean="0"/>
              <a:pPr/>
              <a:t>14.12.2021</a:t>
            </a:fld>
            <a:endParaRPr lang="x-none"/>
          </a:p>
        </p:txBody>
      </p:sp>
      <p:sp>
        <p:nvSpPr>
          <p:cNvPr id="5" name="Нижний колонтитул 4">
            <a:extLst>
              <a:ext uri="{FF2B5EF4-FFF2-40B4-BE49-F238E27FC236}">
                <a16:creationId xmlns:a16="http://schemas.microsoft.com/office/drawing/2014/main" id="{21042C9C-BEBF-4A03-9E53-D4B9A27ED9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Номер слайда 5">
            <a:extLst>
              <a:ext uri="{FF2B5EF4-FFF2-40B4-BE49-F238E27FC236}">
                <a16:creationId xmlns:a16="http://schemas.microsoft.com/office/drawing/2014/main" id="{FAEF32F6-CD6A-49DA-B60A-A2EBFCDA1F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4FF68C-ECD9-4B70-9ADA-3D08CE451033}" type="slidenum">
              <a:rPr lang="x-none" smtClean="0"/>
              <a:pPr/>
              <a:t>‹#›</a:t>
            </a:fld>
            <a:endParaRPr lang="x-none"/>
          </a:p>
        </p:txBody>
      </p:sp>
    </p:spTree>
    <p:extLst>
      <p:ext uri="{BB962C8B-B14F-4D97-AF65-F5344CB8AC3E}">
        <p14:creationId xmlns:p14="http://schemas.microsoft.com/office/powerpoint/2010/main" val="2614372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1.xml" /><Relationship Id="rId4" Type="http://schemas.openxmlformats.org/officeDocument/2006/relationships/image" Target="../media/image3.jpeg" /></Relationships>
</file>

<file path=ppt/slides/_rels/slide10.xml.rels><?xml version="1.0" encoding="UTF-8" standalone="yes"?>
<Relationships xmlns="http://schemas.openxmlformats.org/package/2006/relationships"><Relationship Id="rId8" Type="http://schemas.openxmlformats.org/officeDocument/2006/relationships/image" Target="../media/image25.jpeg" /><Relationship Id="rId13" Type="http://schemas.openxmlformats.org/officeDocument/2006/relationships/image" Target="../media/image30.jpeg" /><Relationship Id="rId3" Type="http://schemas.openxmlformats.org/officeDocument/2006/relationships/image" Target="../media/image1.jpeg" /><Relationship Id="rId7" Type="http://schemas.openxmlformats.org/officeDocument/2006/relationships/image" Target="../media/image24.png" /><Relationship Id="rId12" Type="http://schemas.openxmlformats.org/officeDocument/2006/relationships/image" Target="../media/image29.jpeg" /><Relationship Id="rId2" Type="http://schemas.openxmlformats.org/officeDocument/2006/relationships/image" Target="../media/image20.jpeg" /><Relationship Id="rId1" Type="http://schemas.openxmlformats.org/officeDocument/2006/relationships/slideLayout" Target="../slideLayouts/slideLayout2.xml" /><Relationship Id="rId6" Type="http://schemas.openxmlformats.org/officeDocument/2006/relationships/image" Target="../media/image23.jpeg" /><Relationship Id="rId11" Type="http://schemas.openxmlformats.org/officeDocument/2006/relationships/image" Target="../media/image28.jpeg" /><Relationship Id="rId5" Type="http://schemas.openxmlformats.org/officeDocument/2006/relationships/image" Target="../media/image22.jpeg" /><Relationship Id="rId10" Type="http://schemas.openxmlformats.org/officeDocument/2006/relationships/image" Target="../media/image27.jpeg" /><Relationship Id="rId4" Type="http://schemas.openxmlformats.org/officeDocument/2006/relationships/image" Target="../media/image21.jpeg" /><Relationship Id="rId9" Type="http://schemas.openxmlformats.org/officeDocument/2006/relationships/image" Target="../media/image26.jpeg" /><Relationship Id="rId14" Type="http://schemas.openxmlformats.org/officeDocument/2006/relationships/image" Target="../media/image31.jpeg" /></Relationships>
</file>

<file path=ppt/slides/_rels/slide11.xml.rels><?xml version="1.0" encoding="UTF-8" standalone="yes"?>
<Relationships xmlns="http://schemas.openxmlformats.org/package/2006/relationships"><Relationship Id="rId8" Type="http://schemas.openxmlformats.org/officeDocument/2006/relationships/image" Target="../media/image37.jpeg" /><Relationship Id="rId3" Type="http://schemas.openxmlformats.org/officeDocument/2006/relationships/image" Target="../media/image1.jpeg" /><Relationship Id="rId7" Type="http://schemas.openxmlformats.org/officeDocument/2006/relationships/image" Target="../media/image36.jpeg" /><Relationship Id="rId12" Type="http://schemas.openxmlformats.org/officeDocument/2006/relationships/image" Target="../media/image41.jpeg" /><Relationship Id="rId2" Type="http://schemas.openxmlformats.org/officeDocument/2006/relationships/image" Target="../media/image32.jpeg" /><Relationship Id="rId1" Type="http://schemas.openxmlformats.org/officeDocument/2006/relationships/slideLayout" Target="../slideLayouts/slideLayout2.xml" /><Relationship Id="rId6" Type="http://schemas.openxmlformats.org/officeDocument/2006/relationships/image" Target="../media/image35.jpeg" /><Relationship Id="rId11" Type="http://schemas.openxmlformats.org/officeDocument/2006/relationships/image" Target="../media/image40.jpeg" /><Relationship Id="rId5" Type="http://schemas.openxmlformats.org/officeDocument/2006/relationships/image" Target="../media/image34.jpeg" /><Relationship Id="rId10" Type="http://schemas.openxmlformats.org/officeDocument/2006/relationships/image" Target="../media/image39.jpeg" /><Relationship Id="rId4" Type="http://schemas.openxmlformats.org/officeDocument/2006/relationships/image" Target="../media/image33.jpeg" /><Relationship Id="rId9" Type="http://schemas.openxmlformats.org/officeDocument/2006/relationships/image" Target="../media/image38.jpeg" /></Relationships>
</file>

<file path=ppt/slides/_rels/slide12.xml.rels><?xml version="1.0" encoding="UTF-8" standalone="yes"?>
<Relationships xmlns="http://schemas.openxmlformats.org/package/2006/relationships"><Relationship Id="rId3" Type="http://schemas.openxmlformats.org/officeDocument/2006/relationships/image" Target="../media/image42.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36.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3" Type="http://schemas.openxmlformats.org/officeDocument/2006/relationships/image" Target="../media/image43.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44.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3" Type="http://schemas.openxmlformats.org/officeDocument/2006/relationships/image" Target="../media/image46.jpeg" /><Relationship Id="rId2" Type="http://schemas.openxmlformats.org/officeDocument/2006/relationships/image" Target="../media/image45.jpe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image" Target="../media/image47.jpeg" /><Relationship Id="rId2" Type="http://schemas.openxmlformats.org/officeDocument/2006/relationships/image" Target="../media/image45.jpe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45.jpeg" /><Relationship Id="rId2" Type="http://schemas.openxmlformats.org/officeDocument/2006/relationships/slideLayout" Target="../slideLayouts/slideLayout2.xml" /><Relationship Id="rId1" Type="http://schemas.openxmlformats.org/officeDocument/2006/relationships/vmlDrawing" Target="../drawings/vmlDrawing1.vml" /><Relationship Id="rId5" Type="http://schemas.openxmlformats.org/officeDocument/2006/relationships/image" Target="../media/image48.emf" /><Relationship Id="rId4" Type="http://schemas.openxmlformats.org/officeDocument/2006/relationships/oleObject" Target="../embeddings/oleObject1.bin" /></Relationships>
</file>

<file path=ppt/slides/_rels/slide19.xml.rels><?xml version="1.0" encoding="UTF-8" standalone="yes"?>
<Relationships xmlns="http://schemas.openxmlformats.org/package/2006/relationships"><Relationship Id="rId3" Type="http://schemas.openxmlformats.org/officeDocument/2006/relationships/image" Target="../media/image49.jpeg" /><Relationship Id="rId2" Type="http://schemas.openxmlformats.org/officeDocument/2006/relationships/image" Target="../media/image45.jpeg" /><Relationship Id="rId1" Type="http://schemas.openxmlformats.org/officeDocument/2006/relationships/slideLayout" Target="../slideLayouts/slideLayout2.xml" /><Relationship Id="rId5" Type="http://schemas.openxmlformats.org/officeDocument/2006/relationships/image" Target="../media/image51.jpeg" /><Relationship Id="rId4" Type="http://schemas.openxmlformats.org/officeDocument/2006/relationships/image" Target="../media/image50.jpeg" /></Relationships>
</file>

<file path=ppt/slides/_rels/slide2.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3" Type="http://schemas.openxmlformats.org/officeDocument/2006/relationships/image" Target="../media/image53.jpeg" /><Relationship Id="rId2" Type="http://schemas.openxmlformats.org/officeDocument/2006/relationships/image" Target="../media/image52.jpe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8" Type="http://schemas.openxmlformats.org/officeDocument/2006/relationships/image" Target="../media/image59.jpeg" /><Relationship Id="rId13" Type="http://schemas.openxmlformats.org/officeDocument/2006/relationships/image" Target="../media/image64.jpeg" /><Relationship Id="rId3" Type="http://schemas.openxmlformats.org/officeDocument/2006/relationships/image" Target="../media/image54.jpeg" /><Relationship Id="rId7" Type="http://schemas.openxmlformats.org/officeDocument/2006/relationships/image" Target="../media/image58.jpeg" /><Relationship Id="rId12" Type="http://schemas.openxmlformats.org/officeDocument/2006/relationships/image" Target="../media/image63.jpeg" /><Relationship Id="rId17" Type="http://schemas.openxmlformats.org/officeDocument/2006/relationships/image" Target="../media/image68.jpeg" /><Relationship Id="rId2" Type="http://schemas.openxmlformats.org/officeDocument/2006/relationships/image" Target="../media/image52.jpeg" /><Relationship Id="rId16" Type="http://schemas.openxmlformats.org/officeDocument/2006/relationships/image" Target="../media/image67.jpeg" /><Relationship Id="rId1" Type="http://schemas.openxmlformats.org/officeDocument/2006/relationships/slideLayout" Target="../slideLayouts/slideLayout2.xml" /><Relationship Id="rId6" Type="http://schemas.openxmlformats.org/officeDocument/2006/relationships/image" Target="../media/image57.jpeg" /><Relationship Id="rId11" Type="http://schemas.openxmlformats.org/officeDocument/2006/relationships/image" Target="../media/image62.jpeg" /><Relationship Id="rId5" Type="http://schemas.openxmlformats.org/officeDocument/2006/relationships/image" Target="../media/image56.jpeg" /><Relationship Id="rId15" Type="http://schemas.openxmlformats.org/officeDocument/2006/relationships/image" Target="../media/image66.jpeg" /><Relationship Id="rId10" Type="http://schemas.openxmlformats.org/officeDocument/2006/relationships/image" Target="../media/image61.jpeg" /><Relationship Id="rId4" Type="http://schemas.openxmlformats.org/officeDocument/2006/relationships/image" Target="../media/image55.jpeg" /><Relationship Id="rId9" Type="http://schemas.openxmlformats.org/officeDocument/2006/relationships/image" Target="../media/image60.jpeg" /><Relationship Id="rId14" Type="http://schemas.openxmlformats.org/officeDocument/2006/relationships/image" Target="../media/image65.jpeg" /></Relationships>
</file>

<file path=ppt/slides/_rels/slide22.xml.rels><?xml version="1.0" encoding="UTF-8" standalone="yes"?>
<Relationships xmlns="http://schemas.openxmlformats.org/package/2006/relationships"><Relationship Id="rId3" Type="http://schemas.openxmlformats.org/officeDocument/2006/relationships/image" Target="../media/image69.jpeg" /><Relationship Id="rId7" Type="http://schemas.openxmlformats.org/officeDocument/2006/relationships/image" Target="../media/image73.jpeg" /><Relationship Id="rId2" Type="http://schemas.openxmlformats.org/officeDocument/2006/relationships/image" Target="../media/image52.jpeg" /><Relationship Id="rId1" Type="http://schemas.openxmlformats.org/officeDocument/2006/relationships/slideLayout" Target="../slideLayouts/slideLayout2.xml" /><Relationship Id="rId6" Type="http://schemas.openxmlformats.org/officeDocument/2006/relationships/image" Target="../media/image72.jpeg" /><Relationship Id="rId5" Type="http://schemas.openxmlformats.org/officeDocument/2006/relationships/image" Target="../media/image71.jpeg" /><Relationship Id="rId4" Type="http://schemas.openxmlformats.org/officeDocument/2006/relationships/image" Target="../media/image70.jpeg" /></Relationships>
</file>

<file path=ppt/slides/_rels/slide23.xml.rels><?xml version="1.0" encoding="UTF-8" standalone="yes"?>
<Relationships xmlns="http://schemas.openxmlformats.org/package/2006/relationships"><Relationship Id="rId3" Type="http://schemas.openxmlformats.org/officeDocument/2006/relationships/image" Target="../media/image74.jpeg" /><Relationship Id="rId2" Type="http://schemas.openxmlformats.org/officeDocument/2006/relationships/image" Target="../media/image52.jpeg" /><Relationship Id="rId1" Type="http://schemas.openxmlformats.org/officeDocument/2006/relationships/slideLayout" Target="../slideLayouts/slideLayout2.xml" /><Relationship Id="rId6" Type="http://schemas.openxmlformats.org/officeDocument/2006/relationships/image" Target="../media/image77.jpeg" /><Relationship Id="rId5" Type="http://schemas.openxmlformats.org/officeDocument/2006/relationships/image" Target="../media/image76.jpeg" /><Relationship Id="rId4" Type="http://schemas.openxmlformats.org/officeDocument/2006/relationships/image" Target="../media/image75.jpeg" /></Relationships>
</file>

<file path=ppt/slides/_rels/slide24.xml.rels><?xml version="1.0" encoding="UTF-8" standalone="yes"?>
<Relationships xmlns="http://schemas.openxmlformats.org/package/2006/relationships"><Relationship Id="rId2" Type="http://schemas.openxmlformats.org/officeDocument/2006/relationships/image" Target="../media/image52.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8" Type="http://schemas.openxmlformats.org/officeDocument/2006/relationships/image" Target="../media/image10.jpeg" /><Relationship Id="rId3" Type="http://schemas.openxmlformats.org/officeDocument/2006/relationships/image" Target="../media/image1.jpeg" /><Relationship Id="rId7" Type="http://schemas.openxmlformats.org/officeDocument/2006/relationships/image" Target="../media/image9.jpeg" /><Relationship Id="rId2" Type="http://schemas.openxmlformats.org/officeDocument/2006/relationships/image" Target="../media/image5.jpeg" /><Relationship Id="rId1" Type="http://schemas.openxmlformats.org/officeDocument/2006/relationships/slideLayout" Target="../slideLayouts/slideLayout2.xml" /><Relationship Id="rId6" Type="http://schemas.openxmlformats.org/officeDocument/2006/relationships/image" Target="../media/image8.jpeg" /><Relationship Id="rId5" Type="http://schemas.openxmlformats.org/officeDocument/2006/relationships/image" Target="../media/image7.jpeg" /><Relationship Id="rId4" Type="http://schemas.openxmlformats.org/officeDocument/2006/relationships/image" Target="../media/image6.jpeg" /><Relationship Id="rId9" Type="http://schemas.openxmlformats.org/officeDocument/2006/relationships/image" Target="../media/image11.jpeg" /></Relationships>
</file>

<file path=ppt/slides/_rels/slide5.xml.rels><?xml version="1.0" encoding="UTF-8" standalone="yes"?>
<Relationships xmlns="http://schemas.openxmlformats.org/package/2006/relationships"><Relationship Id="rId3" Type="http://schemas.openxmlformats.org/officeDocument/2006/relationships/image" Target="../media/image12.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image" Target="../media/image1.jpeg" /><Relationship Id="rId1" Type="http://schemas.openxmlformats.org/officeDocument/2006/relationships/slideLayout" Target="../slideLayouts/slideLayout2.xml" /><Relationship Id="rId5" Type="http://schemas.openxmlformats.org/officeDocument/2006/relationships/image" Target="../media/image15.jpeg" /><Relationship Id="rId4" Type="http://schemas.openxmlformats.org/officeDocument/2006/relationships/image" Target="../media/image14.jpeg" /></Relationships>
</file>

<file path=ppt/slides/_rels/slide7.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image" Target="../media/image16.jpeg" /><Relationship Id="rId1" Type="http://schemas.openxmlformats.org/officeDocument/2006/relationships/slideLayout" Target="../slideLayouts/slideLayout2.xml" /><Relationship Id="rId4" Type="http://schemas.openxmlformats.org/officeDocument/2006/relationships/image" Target="../media/image17.jpeg" /></Relationships>
</file>

<file path=ppt/slides/_rels/slide8.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19.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4E82B3-5064-4F85-8FFB-5B04B0056DF8}"/>
              </a:ext>
            </a:extLst>
          </p:cNvPr>
          <p:cNvSpPr>
            <a:spLocks noGrp="1"/>
          </p:cNvSpPr>
          <p:nvPr>
            <p:ph type="ctrTitle"/>
          </p:nvPr>
        </p:nvSpPr>
        <p:spPr/>
        <p:txBody>
          <a:bodyPr/>
          <a:lstStyle/>
          <a:p>
            <a:endParaRPr lang="x-none"/>
          </a:p>
        </p:txBody>
      </p:sp>
      <p:sp>
        <p:nvSpPr>
          <p:cNvPr id="3" name="Подзаголовок 2">
            <a:extLst>
              <a:ext uri="{FF2B5EF4-FFF2-40B4-BE49-F238E27FC236}">
                <a16:creationId xmlns:a16="http://schemas.microsoft.com/office/drawing/2014/main" id="{E65412BF-C16F-48F1-8CD3-1047067740DA}"/>
              </a:ext>
            </a:extLst>
          </p:cNvPr>
          <p:cNvSpPr>
            <a:spLocks noGrp="1"/>
          </p:cNvSpPr>
          <p:nvPr>
            <p:ph type="subTitle" idx="1"/>
          </p:nvPr>
        </p:nvSpPr>
        <p:spPr/>
        <p:txBody>
          <a:bodyPr/>
          <a:lstStyle/>
          <a:p>
            <a:endParaRPr lang="x-none"/>
          </a:p>
        </p:txBody>
      </p:sp>
      <p:pic>
        <p:nvPicPr>
          <p:cNvPr id="1026" name="Picture 2" descr="Фото текстура старой выцветшей бумаги | Премиум Фото">
            <a:extLst>
              <a:ext uri="{FF2B5EF4-FFF2-40B4-BE49-F238E27FC236}">
                <a16:creationId xmlns:a16="http://schemas.microsoft.com/office/drawing/2014/main" id="{F7171E75-8ED9-49B6-8BDE-E4B19CE776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0962"/>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03">
            <a:extLst>
              <a:ext uri="{FF2B5EF4-FFF2-40B4-BE49-F238E27FC236}">
                <a16:creationId xmlns:a16="http://schemas.microsoft.com/office/drawing/2014/main" id="{04C858FC-5C24-48AE-A9D9-A6F64137D8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085" y="186431"/>
            <a:ext cx="5122416" cy="30695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Главная. Борисовская центральная районная больница">
            <a:extLst>
              <a:ext uri="{FF2B5EF4-FFF2-40B4-BE49-F238E27FC236}">
                <a16:creationId xmlns:a16="http://schemas.microsoft.com/office/drawing/2014/main" id="{2F3FC1CF-5F9C-407D-9138-36A621F15B3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150" y="2800349"/>
            <a:ext cx="6433351" cy="387121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5DE6B7-8544-4B9C-B047-EAC3E13AC2FB}"/>
              </a:ext>
            </a:extLst>
          </p:cNvPr>
          <p:cNvSpPr txBox="1"/>
          <p:nvPr/>
        </p:nvSpPr>
        <p:spPr>
          <a:xfrm>
            <a:off x="6267635" y="88777"/>
            <a:ext cx="5299969" cy="1631216"/>
          </a:xfrm>
          <a:prstGeom prst="rect">
            <a:avLst/>
          </a:prstGeom>
          <a:noFill/>
        </p:spPr>
        <p:txBody>
          <a:bodyPr wrap="square" rtlCol="0">
            <a:spAutoFit/>
          </a:bodyPr>
          <a:lstStyle/>
          <a:p>
            <a:pPr algn="ctr"/>
            <a:r>
              <a:rPr lang="ru-RU" sz="4000" b="1" i="1" spc="300" dirty="0">
                <a:solidFill>
                  <a:schemeClr val="accent4">
                    <a:lumMod val="50000"/>
                  </a:schemeClr>
                </a:solidFill>
                <a:latin typeface="Bookman Old Style" panose="02050604050505020204" pitchFamily="18" charset="0"/>
              </a:rPr>
              <a:t>ВЫСТАВКА,</a:t>
            </a:r>
          </a:p>
          <a:p>
            <a:pPr algn="ctr"/>
            <a:r>
              <a:rPr lang="ru-RU" sz="2000" b="1" i="1" dirty="0">
                <a:solidFill>
                  <a:schemeClr val="accent4">
                    <a:lumMod val="50000"/>
                  </a:schemeClr>
                </a:solidFill>
                <a:latin typeface="Bookman Old Style" panose="02050604050505020204" pitchFamily="18" charset="0"/>
              </a:rPr>
              <a:t>посвященная 93-й годовщине со дня образования Борисовской центральной районной больницы</a:t>
            </a:r>
            <a:endParaRPr lang="x-none" sz="2000" b="1" i="1" dirty="0">
              <a:solidFill>
                <a:schemeClr val="accent4">
                  <a:lumMod val="50000"/>
                </a:schemeClr>
              </a:solidFill>
              <a:latin typeface="Bookman Old Style" panose="02050604050505020204" pitchFamily="18" charset="0"/>
            </a:endParaRPr>
          </a:p>
        </p:txBody>
      </p:sp>
      <p:sp>
        <p:nvSpPr>
          <p:cNvPr id="5" name="TextBox 4">
            <a:extLst>
              <a:ext uri="{FF2B5EF4-FFF2-40B4-BE49-F238E27FC236}">
                <a16:creationId xmlns:a16="http://schemas.microsoft.com/office/drawing/2014/main" id="{1CA6FE5B-2380-494B-877E-6E5C658C57A0}"/>
              </a:ext>
            </a:extLst>
          </p:cNvPr>
          <p:cNvSpPr txBox="1"/>
          <p:nvPr/>
        </p:nvSpPr>
        <p:spPr>
          <a:xfrm>
            <a:off x="5791200" y="1739580"/>
            <a:ext cx="6116715" cy="1015663"/>
          </a:xfrm>
          <a:prstGeom prst="rect">
            <a:avLst/>
          </a:prstGeom>
          <a:noFill/>
        </p:spPr>
        <p:txBody>
          <a:bodyPr wrap="square" rtlCol="0">
            <a:spAutoFit/>
          </a:bodyPr>
          <a:lstStyle/>
          <a:p>
            <a:pPr algn="ctr"/>
            <a:r>
              <a:rPr lang="ru-RU" sz="6000" b="1" i="1" dirty="0">
                <a:solidFill>
                  <a:schemeClr val="bg2">
                    <a:lumMod val="25000"/>
                  </a:schemeClr>
                </a:solidFill>
                <a:effectLst>
                  <a:outerShdw blurRad="38100" dist="38100" dir="2700000" algn="tl">
                    <a:srgbClr val="000000">
                      <a:alpha val="43137"/>
                    </a:srgbClr>
                  </a:outerShdw>
                </a:effectLst>
                <a:latin typeface="Monotype Corsiva" panose="03010101010201010101" pitchFamily="66" charset="0"/>
              </a:rPr>
              <a:t>«Профессия в лицах»</a:t>
            </a:r>
            <a:endParaRPr lang="x-none" sz="6000" b="1" i="1" dirty="0">
              <a:solidFill>
                <a:schemeClr val="bg2">
                  <a:lumMod val="25000"/>
                </a:schemeClr>
              </a:solidFill>
              <a:effectLst>
                <a:outerShdw blurRad="38100" dist="38100" dir="2700000" algn="tl">
                  <a:srgbClr val="000000">
                    <a:alpha val="43137"/>
                  </a:srgbClr>
                </a:outerShdw>
              </a:effectLst>
              <a:latin typeface="Monotype Corsiva" panose="03010101010201010101" pitchFamily="66" charset="0"/>
            </a:endParaRPr>
          </a:p>
        </p:txBody>
      </p:sp>
      <p:sp>
        <p:nvSpPr>
          <p:cNvPr id="6" name="TextBox 5">
            <a:extLst>
              <a:ext uri="{FF2B5EF4-FFF2-40B4-BE49-F238E27FC236}">
                <a16:creationId xmlns:a16="http://schemas.microsoft.com/office/drawing/2014/main" id="{4870AC0E-2882-42F5-8D12-4C0DDAB16E30}"/>
              </a:ext>
            </a:extLst>
          </p:cNvPr>
          <p:cNvSpPr txBox="1"/>
          <p:nvPr/>
        </p:nvSpPr>
        <p:spPr>
          <a:xfrm>
            <a:off x="6785501" y="2956264"/>
            <a:ext cx="5122414" cy="1107996"/>
          </a:xfrm>
          <a:prstGeom prst="rect">
            <a:avLst/>
          </a:prstGeom>
          <a:noFill/>
        </p:spPr>
        <p:txBody>
          <a:bodyPr wrap="square" rtlCol="0">
            <a:spAutoFit/>
          </a:bodyPr>
          <a:lstStyle/>
          <a:p>
            <a:pPr algn="r"/>
            <a:r>
              <a:rPr lang="ru-RU" sz="2200" i="1" dirty="0">
                <a:latin typeface="Bookman Old Style" panose="02050604050505020204" pitchFamily="18" charset="0"/>
              </a:rPr>
              <a:t>в рамках проекта </a:t>
            </a:r>
          </a:p>
          <a:p>
            <a:pPr algn="r"/>
            <a:r>
              <a:rPr lang="ru-RU" sz="2200" i="1" dirty="0">
                <a:latin typeface="Bookman Old Style" panose="02050604050505020204" pitchFamily="18" charset="0"/>
              </a:rPr>
              <a:t>«Борисов – культурная столица Республики Беларусь 2021»</a:t>
            </a:r>
            <a:endParaRPr lang="x-none" sz="2200" i="1" dirty="0">
              <a:latin typeface="Bookman Old Style" panose="02050604050505020204" pitchFamily="18" charset="0"/>
            </a:endParaRPr>
          </a:p>
        </p:txBody>
      </p:sp>
      <p:sp>
        <p:nvSpPr>
          <p:cNvPr id="7" name="TextBox 6">
            <a:extLst>
              <a:ext uri="{FF2B5EF4-FFF2-40B4-BE49-F238E27FC236}">
                <a16:creationId xmlns:a16="http://schemas.microsoft.com/office/drawing/2014/main" id="{3AECBF8E-CA97-40D4-A49D-768980B38B13}"/>
              </a:ext>
            </a:extLst>
          </p:cNvPr>
          <p:cNvSpPr txBox="1"/>
          <p:nvPr/>
        </p:nvSpPr>
        <p:spPr>
          <a:xfrm>
            <a:off x="7921841" y="5364519"/>
            <a:ext cx="4092606" cy="1200329"/>
          </a:xfrm>
          <a:prstGeom prst="rect">
            <a:avLst/>
          </a:prstGeom>
          <a:noFill/>
        </p:spPr>
        <p:txBody>
          <a:bodyPr wrap="square" rtlCol="0">
            <a:spAutoFit/>
          </a:bodyPr>
          <a:lstStyle/>
          <a:p>
            <a:pPr algn="r"/>
            <a:r>
              <a:rPr lang="ru-RU" dirty="0">
                <a:latin typeface="Bookman Old Style" panose="02050604050505020204" pitchFamily="18" charset="0"/>
              </a:rPr>
              <a:t>Материал подготовила председатель профкома Борисовской ЦРБ</a:t>
            </a:r>
          </a:p>
          <a:p>
            <a:pPr algn="r"/>
            <a:r>
              <a:rPr lang="ru-RU" dirty="0">
                <a:latin typeface="Bookman Old Style" panose="02050604050505020204" pitchFamily="18" charset="0"/>
              </a:rPr>
              <a:t>О.Л. </a:t>
            </a:r>
            <a:r>
              <a:rPr lang="ru-RU" dirty="0" err="1">
                <a:latin typeface="Bookman Old Style" panose="02050604050505020204" pitchFamily="18" charset="0"/>
              </a:rPr>
              <a:t>Канашевич</a:t>
            </a:r>
            <a:endParaRPr lang="x-none" dirty="0">
              <a:latin typeface="Bookman Old Style" panose="02050604050505020204" pitchFamily="18" charset="0"/>
            </a:endParaRPr>
          </a:p>
        </p:txBody>
      </p:sp>
    </p:spTree>
    <p:extLst>
      <p:ext uri="{BB962C8B-B14F-4D97-AF65-F5344CB8AC3E}">
        <p14:creationId xmlns:p14="http://schemas.microsoft.com/office/powerpoint/2010/main" val="361907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9FFDE8-72B3-40B8-8E06-B4D76A9B1956}"/>
              </a:ext>
            </a:extLst>
          </p:cNvPr>
          <p:cNvSpPr>
            <a:spLocks noGrp="1"/>
          </p:cNvSpPr>
          <p:nvPr>
            <p:ph type="title"/>
          </p:nvPr>
        </p:nvSpPr>
        <p:spPr/>
        <p:txBody>
          <a:bodyPr/>
          <a:lstStyle/>
          <a:p>
            <a:endParaRPr lang="x-none"/>
          </a:p>
        </p:txBody>
      </p:sp>
      <p:pic>
        <p:nvPicPr>
          <p:cNvPr id="6" name="Объект 5">
            <a:extLst>
              <a:ext uri="{FF2B5EF4-FFF2-40B4-BE49-F238E27FC236}">
                <a16:creationId xmlns:a16="http://schemas.microsoft.com/office/drawing/2014/main" id="{EE2EEB01-B440-4155-B98C-D47D043586E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65572" y="1825625"/>
            <a:ext cx="3060855" cy="4351338"/>
          </a:xfrm>
        </p:spPr>
      </p:pic>
      <p:pic>
        <p:nvPicPr>
          <p:cNvPr id="4" name="Picture 2" descr="Фото текстура старой выцветшей бумаги | Премиум Фото">
            <a:extLst>
              <a:ext uri="{FF2B5EF4-FFF2-40B4-BE49-F238E27FC236}">
                <a16:creationId xmlns:a16="http://schemas.microsoft.com/office/drawing/2014/main" id="{7236AAE6-629A-4FE3-AAF8-7FC28D596E6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80962"/>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a:extLst>
              <a:ext uri="{FF2B5EF4-FFF2-40B4-BE49-F238E27FC236}">
                <a16:creationId xmlns:a16="http://schemas.microsoft.com/office/drawing/2014/main" id="{239B8E77-E556-4E45-A1AB-CB0B1A4CCD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8466" y="1003299"/>
            <a:ext cx="3508218" cy="5167312"/>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026" name="Picture 2" descr="В боях за город борисов. Освобождение борисова. Герои боёв за Борисов">
            <a:extLst>
              <a:ext uri="{FF2B5EF4-FFF2-40B4-BE49-F238E27FC236}">
                <a16:creationId xmlns:a16="http://schemas.microsoft.com/office/drawing/2014/main" id="{7D9D120B-52BC-4D5C-84B2-394635DCAC8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05899" y="681035"/>
            <a:ext cx="5905500" cy="41036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ЛИКВИДАЦИЯ ПО-БОРИСОВСКИ / или Криминальная хроника беларуского &amp;quot;Палермо&amp;quot;  (1944 - 1956) / История / БрамаBY: свободная саморегулируемая политическая  площадка">
            <a:extLst>
              <a:ext uri="{FF2B5EF4-FFF2-40B4-BE49-F238E27FC236}">
                <a16:creationId xmlns:a16="http://schemas.microsoft.com/office/drawing/2014/main" id="{6F1494F8-292C-4191-A74E-614F645B22C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5801" y="1065701"/>
            <a:ext cx="4365625" cy="54271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30" name="Picture 6" descr="Фоторамка, PNG шаблон для фото военное письмо треугольник">
            <a:extLst>
              <a:ext uri="{FF2B5EF4-FFF2-40B4-BE49-F238E27FC236}">
                <a16:creationId xmlns:a16="http://schemas.microsoft.com/office/drawing/2014/main" id="{9E77938F-372D-4D75-BA11-699B1700135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23535" y="4021584"/>
            <a:ext cx="3060855" cy="247129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697B79B-67B8-462C-B44C-88C7401F8E73}"/>
              </a:ext>
            </a:extLst>
          </p:cNvPr>
          <p:cNvSpPr txBox="1"/>
          <p:nvPr/>
        </p:nvSpPr>
        <p:spPr>
          <a:xfrm>
            <a:off x="-266331" y="-191645"/>
            <a:ext cx="12739457" cy="738664"/>
          </a:xfrm>
          <a:prstGeom prst="rect">
            <a:avLst/>
          </a:prstGeom>
          <a:noFill/>
        </p:spPr>
        <p:txBody>
          <a:bodyPr wrap="square" rtlCol="0">
            <a:spAutoFit/>
          </a:bodyPr>
          <a:lstStyle/>
          <a:p>
            <a:pPr algn="ctr"/>
            <a:r>
              <a:rPr lang="ru-RU" sz="4200" b="1" i="1" dirty="0">
                <a:solidFill>
                  <a:srgbClr val="74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МЕДИКИ-ФРОНТОВИКИ БОРИСОВСКОЙ ЦРБ</a:t>
            </a:r>
            <a:endParaRPr lang="x-none" sz="4200" b="1" i="1" dirty="0">
              <a:solidFill>
                <a:srgbClr val="74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BE048F91-477D-43D9-A8CA-F279CB063A29}"/>
              </a:ext>
            </a:extLst>
          </p:cNvPr>
          <p:cNvSpPr/>
          <p:nvPr/>
        </p:nvSpPr>
        <p:spPr>
          <a:xfrm>
            <a:off x="252935" y="688476"/>
            <a:ext cx="2188424" cy="3706121"/>
          </a:xfrm>
          <a:prstGeom prst="rect">
            <a:avLst/>
          </a:prstGeom>
          <a:solidFill>
            <a:schemeClr val="accent4">
              <a:lumMod val="75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200" dirty="0"/>
          </a:p>
        </p:txBody>
      </p:sp>
      <p:pic>
        <p:nvPicPr>
          <p:cNvPr id="12" name="Рисунок 11">
            <a:extLst>
              <a:ext uri="{FF2B5EF4-FFF2-40B4-BE49-F238E27FC236}">
                <a16:creationId xmlns:a16="http://schemas.microsoft.com/office/drawing/2014/main" id="{0D9DE4D1-5504-4C7F-9007-D50CF3E637F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4699" y="827850"/>
            <a:ext cx="1885872" cy="2146169"/>
          </a:xfrm>
          <a:prstGeom prst="rect">
            <a:avLst/>
          </a:prstGeom>
        </p:spPr>
      </p:pic>
      <p:sp>
        <p:nvSpPr>
          <p:cNvPr id="13" name="TextBox 12">
            <a:extLst>
              <a:ext uri="{FF2B5EF4-FFF2-40B4-BE49-F238E27FC236}">
                <a16:creationId xmlns:a16="http://schemas.microsoft.com/office/drawing/2014/main" id="{620B06A4-5819-46EC-8894-158D617DC5FC}"/>
              </a:ext>
            </a:extLst>
          </p:cNvPr>
          <p:cNvSpPr txBox="1"/>
          <p:nvPr/>
        </p:nvSpPr>
        <p:spPr>
          <a:xfrm>
            <a:off x="384698" y="2975199"/>
            <a:ext cx="1885872" cy="1169551"/>
          </a:xfrm>
          <a:prstGeom prst="rect">
            <a:avLst/>
          </a:prstGeom>
          <a:noFill/>
        </p:spPr>
        <p:txBody>
          <a:bodyPr wrap="square" rtlCol="0">
            <a:spAutoFit/>
          </a:bodyPr>
          <a:lstStyle/>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Арефьева</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Наталья Григорьевна</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1944-1945 </a:t>
            </a:r>
            <a:r>
              <a:rPr lang="ru-RU" sz="1400" i="1" dirty="0" err="1">
                <a:solidFill>
                  <a:schemeClr val="tx1">
                    <a:lumMod val="95000"/>
                    <a:lumOff val="5000"/>
                  </a:schemeClr>
                </a:solidFill>
                <a:latin typeface="Times New Roman" panose="02020603050405020304" pitchFamily="18" charset="0"/>
                <a:cs typeface="Times New Roman" panose="02020603050405020304" pitchFamily="18" charset="0"/>
              </a:rPr>
              <a:t>гг</a:t>
            </a: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 – врач, капитан медицинской службы</a:t>
            </a:r>
            <a:endParaRPr lang="x-none" sz="14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7" name="Прямоугольник 16">
            <a:extLst>
              <a:ext uri="{FF2B5EF4-FFF2-40B4-BE49-F238E27FC236}">
                <a16:creationId xmlns:a16="http://schemas.microsoft.com/office/drawing/2014/main" id="{F1C029DC-7B0F-405E-AAF0-295DAF11076B}"/>
              </a:ext>
            </a:extLst>
          </p:cNvPr>
          <p:cNvSpPr/>
          <p:nvPr/>
        </p:nvSpPr>
        <p:spPr>
          <a:xfrm>
            <a:off x="2270119" y="3272193"/>
            <a:ext cx="2188424" cy="3421884"/>
          </a:xfrm>
          <a:prstGeom prst="rect">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200" dirty="0"/>
          </a:p>
        </p:txBody>
      </p:sp>
      <p:sp>
        <p:nvSpPr>
          <p:cNvPr id="19" name="Прямоугольник 18">
            <a:extLst>
              <a:ext uri="{FF2B5EF4-FFF2-40B4-BE49-F238E27FC236}">
                <a16:creationId xmlns:a16="http://schemas.microsoft.com/office/drawing/2014/main" id="{7A0F2481-8BED-4195-9F1B-C70C022947B4}"/>
              </a:ext>
            </a:extLst>
          </p:cNvPr>
          <p:cNvSpPr/>
          <p:nvPr/>
        </p:nvSpPr>
        <p:spPr>
          <a:xfrm>
            <a:off x="6196614" y="3272193"/>
            <a:ext cx="2188424" cy="3421884"/>
          </a:xfrm>
          <a:prstGeom prst="rect">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200" dirty="0"/>
          </a:p>
        </p:txBody>
      </p:sp>
      <p:sp>
        <p:nvSpPr>
          <p:cNvPr id="18" name="Прямоугольник 17">
            <a:extLst>
              <a:ext uri="{FF2B5EF4-FFF2-40B4-BE49-F238E27FC236}">
                <a16:creationId xmlns:a16="http://schemas.microsoft.com/office/drawing/2014/main" id="{FAE2397E-19A9-43B7-AF08-B3AB9433ED52}"/>
              </a:ext>
            </a:extLst>
          </p:cNvPr>
          <p:cNvSpPr/>
          <p:nvPr/>
        </p:nvSpPr>
        <p:spPr>
          <a:xfrm>
            <a:off x="4202532" y="688477"/>
            <a:ext cx="2188424" cy="3421884"/>
          </a:xfrm>
          <a:prstGeom prst="rect">
            <a:avLst/>
          </a:prstGeom>
          <a:solidFill>
            <a:schemeClr val="accent4">
              <a:lumMod val="75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200" dirty="0"/>
          </a:p>
        </p:txBody>
      </p:sp>
      <p:sp>
        <p:nvSpPr>
          <p:cNvPr id="20" name="Прямоугольник 19">
            <a:extLst>
              <a:ext uri="{FF2B5EF4-FFF2-40B4-BE49-F238E27FC236}">
                <a16:creationId xmlns:a16="http://schemas.microsoft.com/office/drawing/2014/main" id="{8FB03885-F990-4E2B-A95F-651ADA731F8D}"/>
              </a:ext>
            </a:extLst>
          </p:cNvPr>
          <p:cNvSpPr/>
          <p:nvPr/>
        </p:nvSpPr>
        <p:spPr>
          <a:xfrm>
            <a:off x="9835584" y="3270141"/>
            <a:ext cx="2212951" cy="3421884"/>
          </a:xfrm>
          <a:prstGeom prst="rect">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200" dirty="0"/>
          </a:p>
        </p:txBody>
      </p:sp>
      <p:pic>
        <p:nvPicPr>
          <p:cNvPr id="15" name="Рисунок 14">
            <a:extLst>
              <a:ext uri="{FF2B5EF4-FFF2-40B4-BE49-F238E27FC236}">
                <a16:creationId xmlns:a16="http://schemas.microsoft.com/office/drawing/2014/main" id="{210653F1-AA11-4ED3-ACBD-6DD28DD1F76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17684" y="3429000"/>
            <a:ext cx="1799344" cy="2125164"/>
          </a:xfrm>
          <a:prstGeom prst="rect">
            <a:avLst/>
          </a:prstGeom>
        </p:spPr>
      </p:pic>
      <p:sp>
        <p:nvSpPr>
          <p:cNvPr id="16" name="TextBox 15">
            <a:extLst>
              <a:ext uri="{FF2B5EF4-FFF2-40B4-BE49-F238E27FC236}">
                <a16:creationId xmlns:a16="http://schemas.microsoft.com/office/drawing/2014/main" id="{08C34C26-8F36-4EB8-8A94-9BD5E02098F3}"/>
              </a:ext>
            </a:extLst>
          </p:cNvPr>
          <p:cNvSpPr txBox="1"/>
          <p:nvPr/>
        </p:nvSpPr>
        <p:spPr>
          <a:xfrm>
            <a:off x="2394852" y="5522474"/>
            <a:ext cx="1889925" cy="1169551"/>
          </a:xfrm>
          <a:prstGeom prst="rect">
            <a:avLst/>
          </a:prstGeom>
          <a:noFill/>
        </p:spPr>
        <p:txBody>
          <a:bodyPr wrap="square" rtlCol="0">
            <a:spAutoFit/>
          </a:bodyPr>
          <a:lstStyle/>
          <a:p>
            <a:pPr algn="ctr"/>
            <a:r>
              <a:rPr lang="ru-RU" sz="1400" i="1" dirty="0" err="1">
                <a:solidFill>
                  <a:srgbClr val="7030A0"/>
                </a:solidFill>
                <a:latin typeface="Times New Roman" panose="02020603050405020304" pitchFamily="18" charset="0"/>
                <a:cs typeface="Times New Roman" panose="02020603050405020304" pitchFamily="18" charset="0"/>
              </a:rPr>
              <a:t>Рогоньян</a:t>
            </a:r>
            <a:endParaRPr lang="ru-RU" sz="1400" i="1" dirty="0">
              <a:solidFill>
                <a:srgbClr val="7030A0"/>
              </a:solidFill>
              <a:latin typeface="Times New Roman" panose="02020603050405020304" pitchFamily="18" charset="0"/>
              <a:cs typeface="Times New Roman" panose="02020603050405020304" pitchFamily="18" charset="0"/>
            </a:endParaRPr>
          </a:p>
          <a:p>
            <a:pPr algn="ctr"/>
            <a:r>
              <a:rPr lang="ru-RU" sz="1400" i="1" dirty="0">
                <a:solidFill>
                  <a:srgbClr val="7030A0"/>
                </a:solidFill>
                <a:latin typeface="Times New Roman" panose="02020603050405020304" pitchFamily="18" charset="0"/>
                <a:cs typeface="Times New Roman" panose="02020603050405020304" pitchFamily="18" charset="0"/>
              </a:rPr>
              <a:t>Эдуард </a:t>
            </a:r>
            <a:r>
              <a:rPr lang="ru-RU" sz="1400" i="1" dirty="0" err="1">
                <a:solidFill>
                  <a:srgbClr val="7030A0"/>
                </a:solidFill>
                <a:latin typeface="Times New Roman" panose="02020603050405020304" pitchFamily="18" charset="0"/>
                <a:cs typeface="Times New Roman" panose="02020603050405020304" pitchFamily="18" charset="0"/>
              </a:rPr>
              <a:t>Оганесович</a:t>
            </a:r>
            <a:endParaRPr lang="ru-RU" sz="1400" i="1" dirty="0">
              <a:solidFill>
                <a:srgbClr val="7030A0"/>
              </a:solidFill>
              <a:latin typeface="Times New Roman" panose="02020603050405020304" pitchFamily="18" charset="0"/>
              <a:cs typeface="Times New Roman" panose="02020603050405020304" pitchFamily="18" charset="0"/>
            </a:endParaRPr>
          </a:p>
          <a:p>
            <a:pPr algn="ctr"/>
            <a:r>
              <a:rPr lang="ru-RU" sz="1400" i="1" dirty="0">
                <a:solidFill>
                  <a:srgbClr val="7030A0"/>
                </a:solidFill>
                <a:latin typeface="Times New Roman" panose="02020603050405020304" pitchFamily="18" charset="0"/>
                <a:cs typeface="Times New Roman" panose="02020603050405020304" pitchFamily="18" charset="0"/>
              </a:rPr>
              <a:t>1941-1945 </a:t>
            </a:r>
            <a:r>
              <a:rPr lang="ru-RU" sz="1400" i="1" dirty="0" err="1">
                <a:solidFill>
                  <a:srgbClr val="7030A0"/>
                </a:solidFill>
                <a:latin typeface="Times New Roman" panose="02020603050405020304" pitchFamily="18" charset="0"/>
                <a:cs typeface="Times New Roman" panose="02020603050405020304" pitchFamily="18" charset="0"/>
              </a:rPr>
              <a:t>гг</a:t>
            </a:r>
            <a:r>
              <a:rPr lang="ru-RU" sz="1400" i="1" dirty="0">
                <a:solidFill>
                  <a:srgbClr val="7030A0"/>
                </a:solidFill>
                <a:latin typeface="Times New Roman" panose="02020603050405020304" pitchFamily="18" charset="0"/>
                <a:cs typeface="Times New Roman" panose="02020603050405020304" pitchFamily="18" charset="0"/>
              </a:rPr>
              <a:t> – врач,</a:t>
            </a:r>
          </a:p>
          <a:p>
            <a:pPr algn="ctr"/>
            <a:r>
              <a:rPr lang="ru-RU" sz="1400" i="1" dirty="0">
                <a:solidFill>
                  <a:srgbClr val="7030A0"/>
                </a:solidFill>
                <a:latin typeface="Times New Roman" panose="02020603050405020304" pitchFamily="18" charset="0"/>
                <a:cs typeface="Times New Roman" panose="02020603050405020304" pitchFamily="18" charset="0"/>
              </a:rPr>
              <a:t>капитан медицинской службы</a:t>
            </a:r>
            <a:endParaRPr lang="x-none" sz="1400" i="1" dirty="0">
              <a:solidFill>
                <a:srgbClr val="7030A0"/>
              </a:solidFill>
              <a:latin typeface="Times New Roman" panose="02020603050405020304" pitchFamily="18" charset="0"/>
              <a:cs typeface="Times New Roman" panose="02020603050405020304" pitchFamily="18" charset="0"/>
            </a:endParaRPr>
          </a:p>
        </p:txBody>
      </p:sp>
      <p:sp>
        <p:nvSpPr>
          <p:cNvPr id="21" name="Прямоугольник 20">
            <a:extLst>
              <a:ext uri="{FF2B5EF4-FFF2-40B4-BE49-F238E27FC236}">
                <a16:creationId xmlns:a16="http://schemas.microsoft.com/office/drawing/2014/main" id="{5D0F2D1E-D054-41E5-B45D-B72892A22697}"/>
              </a:ext>
            </a:extLst>
          </p:cNvPr>
          <p:cNvSpPr/>
          <p:nvPr/>
        </p:nvSpPr>
        <p:spPr>
          <a:xfrm>
            <a:off x="8114106" y="687388"/>
            <a:ext cx="2188424" cy="3726422"/>
          </a:xfrm>
          <a:prstGeom prst="rect">
            <a:avLst/>
          </a:prstGeom>
          <a:solidFill>
            <a:schemeClr val="accent4">
              <a:lumMod val="75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200" dirty="0"/>
          </a:p>
        </p:txBody>
      </p:sp>
      <p:pic>
        <p:nvPicPr>
          <p:cNvPr id="23" name="Рисунок 22">
            <a:extLst>
              <a:ext uri="{FF2B5EF4-FFF2-40B4-BE49-F238E27FC236}">
                <a16:creationId xmlns:a16="http://schemas.microsoft.com/office/drawing/2014/main" id="{9C2FBC4C-8CFF-40CA-8F2F-DECB6DADD76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64593" y="844814"/>
            <a:ext cx="1932635" cy="2111467"/>
          </a:xfrm>
          <a:prstGeom prst="rect">
            <a:avLst/>
          </a:prstGeom>
        </p:spPr>
      </p:pic>
      <p:sp>
        <p:nvSpPr>
          <p:cNvPr id="24" name="TextBox 23">
            <a:extLst>
              <a:ext uri="{FF2B5EF4-FFF2-40B4-BE49-F238E27FC236}">
                <a16:creationId xmlns:a16="http://schemas.microsoft.com/office/drawing/2014/main" id="{C4FFDE33-126F-4656-B0D8-74067B46BC47}"/>
              </a:ext>
            </a:extLst>
          </p:cNvPr>
          <p:cNvSpPr txBox="1"/>
          <p:nvPr/>
        </p:nvSpPr>
        <p:spPr>
          <a:xfrm>
            <a:off x="4382086" y="2920827"/>
            <a:ext cx="1944343" cy="1169551"/>
          </a:xfrm>
          <a:prstGeom prst="rect">
            <a:avLst/>
          </a:prstGeom>
          <a:noFill/>
        </p:spPr>
        <p:txBody>
          <a:bodyPr wrap="square" rtlCol="0">
            <a:spAutoFit/>
          </a:bodyPr>
          <a:lstStyle/>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Яковлева</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Лидия Ивановна</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1941-1945 </a:t>
            </a:r>
            <a:r>
              <a:rPr lang="ru-RU" sz="1400" i="1" dirty="0" err="1">
                <a:solidFill>
                  <a:schemeClr val="tx1">
                    <a:lumMod val="95000"/>
                    <a:lumOff val="5000"/>
                  </a:schemeClr>
                </a:solidFill>
                <a:latin typeface="Times New Roman" panose="02020603050405020304" pitchFamily="18" charset="0"/>
                <a:cs typeface="Times New Roman" panose="02020603050405020304" pitchFamily="18" charset="0"/>
              </a:rPr>
              <a:t>гг</a:t>
            </a: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 – врач, капитан медицинской службы</a:t>
            </a:r>
            <a:endParaRPr lang="x-none" sz="14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1032" name="Picture 8" descr="Письма с фронта">
            <a:extLst>
              <a:ext uri="{FF2B5EF4-FFF2-40B4-BE49-F238E27FC236}">
                <a16:creationId xmlns:a16="http://schemas.microsoft.com/office/drawing/2014/main" id="{8CF9EA20-5569-436F-A8B5-F63AEFD77BD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98585" y="4595800"/>
            <a:ext cx="1486554" cy="159249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26" name="Рисунок 25">
            <a:extLst>
              <a:ext uri="{FF2B5EF4-FFF2-40B4-BE49-F238E27FC236}">
                <a16:creationId xmlns:a16="http://schemas.microsoft.com/office/drawing/2014/main" id="{413813B2-2C32-4E81-A61F-F35FE6D5A96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97228" y="3429000"/>
            <a:ext cx="1941484" cy="1950720"/>
          </a:xfrm>
          <a:prstGeom prst="rect">
            <a:avLst/>
          </a:prstGeom>
        </p:spPr>
      </p:pic>
      <p:sp>
        <p:nvSpPr>
          <p:cNvPr id="27" name="TextBox 26">
            <a:extLst>
              <a:ext uri="{FF2B5EF4-FFF2-40B4-BE49-F238E27FC236}">
                <a16:creationId xmlns:a16="http://schemas.microsoft.com/office/drawing/2014/main" id="{8BE26A58-0BB6-494B-B418-C7FD0892EDCF}"/>
              </a:ext>
            </a:extLst>
          </p:cNvPr>
          <p:cNvSpPr txBox="1"/>
          <p:nvPr/>
        </p:nvSpPr>
        <p:spPr>
          <a:xfrm>
            <a:off x="6297228" y="5389373"/>
            <a:ext cx="1912283" cy="1169551"/>
          </a:xfrm>
          <a:prstGeom prst="rect">
            <a:avLst/>
          </a:prstGeom>
          <a:noFill/>
        </p:spPr>
        <p:txBody>
          <a:bodyPr wrap="square" rtlCol="0">
            <a:spAutoFit/>
          </a:bodyPr>
          <a:lstStyle/>
          <a:p>
            <a:pPr algn="ctr"/>
            <a:r>
              <a:rPr lang="ru-RU" sz="1400" i="1" dirty="0">
                <a:solidFill>
                  <a:srgbClr val="7030A0"/>
                </a:solidFill>
                <a:latin typeface="Times New Roman" panose="02020603050405020304" pitchFamily="18" charset="0"/>
                <a:cs typeface="Times New Roman" panose="02020603050405020304" pitchFamily="18" charset="0"/>
              </a:rPr>
              <a:t>Мордвинов</a:t>
            </a:r>
          </a:p>
          <a:p>
            <a:pPr algn="ctr"/>
            <a:r>
              <a:rPr lang="ru-RU" sz="1400" i="1" dirty="0">
                <a:solidFill>
                  <a:srgbClr val="7030A0"/>
                </a:solidFill>
                <a:latin typeface="Times New Roman" panose="02020603050405020304" pitchFamily="18" charset="0"/>
                <a:cs typeface="Times New Roman" panose="02020603050405020304" pitchFamily="18" charset="0"/>
              </a:rPr>
              <a:t>Борис Николаевич</a:t>
            </a:r>
          </a:p>
          <a:p>
            <a:pPr algn="ctr"/>
            <a:r>
              <a:rPr lang="ru-RU" sz="1400" i="1" dirty="0">
                <a:solidFill>
                  <a:srgbClr val="7030A0"/>
                </a:solidFill>
                <a:latin typeface="Times New Roman" panose="02020603050405020304" pitchFamily="18" charset="0"/>
                <a:cs typeface="Times New Roman" panose="02020603050405020304" pitchFamily="18" charset="0"/>
              </a:rPr>
              <a:t>1941-1944 </a:t>
            </a:r>
            <a:r>
              <a:rPr lang="ru-RU" sz="1400" i="1" dirty="0" err="1">
                <a:solidFill>
                  <a:srgbClr val="7030A0"/>
                </a:solidFill>
                <a:latin typeface="Times New Roman" panose="02020603050405020304" pitchFamily="18" charset="0"/>
                <a:cs typeface="Times New Roman" panose="02020603050405020304" pitchFamily="18" charset="0"/>
              </a:rPr>
              <a:t>гг</a:t>
            </a:r>
            <a:r>
              <a:rPr lang="ru-RU" sz="1400" i="1" dirty="0">
                <a:solidFill>
                  <a:srgbClr val="7030A0"/>
                </a:solidFill>
                <a:latin typeface="Times New Roman" panose="02020603050405020304" pitchFamily="18" charset="0"/>
                <a:cs typeface="Times New Roman" panose="02020603050405020304" pitchFamily="18" charset="0"/>
              </a:rPr>
              <a:t> – врач, майор медицинской службы</a:t>
            </a:r>
            <a:endParaRPr lang="x-none" sz="1400" i="1" dirty="0">
              <a:solidFill>
                <a:srgbClr val="7030A0"/>
              </a:solidFill>
              <a:latin typeface="Times New Roman" panose="02020603050405020304" pitchFamily="18" charset="0"/>
              <a:cs typeface="Times New Roman" panose="02020603050405020304" pitchFamily="18" charset="0"/>
            </a:endParaRPr>
          </a:p>
        </p:txBody>
      </p:sp>
      <p:pic>
        <p:nvPicPr>
          <p:cNvPr id="29" name="Рисунок 28">
            <a:extLst>
              <a:ext uri="{FF2B5EF4-FFF2-40B4-BE49-F238E27FC236}">
                <a16:creationId xmlns:a16="http://schemas.microsoft.com/office/drawing/2014/main" id="{E52AB84C-64CB-47D2-A103-23F4EBBDE19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0800000">
            <a:off x="9961861" y="3312764"/>
            <a:ext cx="1931554" cy="2076609"/>
          </a:xfrm>
          <a:prstGeom prst="rect">
            <a:avLst/>
          </a:prstGeom>
        </p:spPr>
      </p:pic>
      <p:sp>
        <p:nvSpPr>
          <p:cNvPr id="30" name="TextBox 29">
            <a:extLst>
              <a:ext uri="{FF2B5EF4-FFF2-40B4-BE49-F238E27FC236}">
                <a16:creationId xmlns:a16="http://schemas.microsoft.com/office/drawing/2014/main" id="{76340AC2-C8C4-40F1-BBE7-642AFFD3F625}"/>
              </a:ext>
            </a:extLst>
          </p:cNvPr>
          <p:cNvSpPr txBox="1"/>
          <p:nvPr/>
        </p:nvSpPr>
        <p:spPr>
          <a:xfrm>
            <a:off x="9982640" y="5431997"/>
            <a:ext cx="1931553" cy="1169551"/>
          </a:xfrm>
          <a:prstGeom prst="rect">
            <a:avLst/>
          </a:prstGeom>
          <a:noFill/>
        </p:spPr>
        <p:txBody>
          <a:bodyPr wrap="square" rtlCol="0">
            <a:spAutoFit/>
          </a:bodyPr>
          <a:lstStyle/>
          <a:p>
            <a:pPr algn="ctr"/>
            <a:r>
              <a:rPr lang="ru-RU" sz="1400" i="1" dirty="0">
                <a:solidFill>
                  <a:srgbClr val="7030A0"/>
                </a:solidFill>
                <a:latin typeface="Times New Roman" panose="02020603050405020304" pitchFamily="18" charset="0"/>
                <a:cs typeface="Times New Roman" panose="02020603050405020304" pitchFamily="18" charset="0"/>
              </a:rPr>
              <a:t>Прокопович</a:t>
            </a:r>
          </a:p>
          <a:p>
            <a:pPr algn="ctr"/>
            <a:r>
              <a:rPr lang="ru-RU" sz="1400" i="1" dirty="0">
                <a:solidFill>
                  <a:srgbClr val="7030A0"/>
                </a:solidFill>
                <a:latin typeface="Times New Roman" panose="02020603050405020304" pitchFamily="18" charset="0"/>
                <a:cs typeface="Times New Roman" panose="02020603050405020304" pitchFamily="18" charset="0"/>
              </a:rPr>
              <a:t>Владимир Игнатьевич</a:t>
            </a:r>
          </a:p>
          <a:p>
            <a:pPr algn="ctr"/>
            <a:r>
              <a:rPr lang="ru-RU" sz="1400" i="1" dirty="0">
                <a:solidFill>
                  <a:srgbClr val="7030A0"/>
                </a:solidFill>
                <a:latin typeface="Times New Roman" panose="02020603050405020304" pitchFamily="18" charset="0"/>
                <a:cs typeface="Times New Roman" panose="02020603050405020304" pitchFamily="18" charset="0"/>
              </a:rPr>
              <a:t>1941 г – врач,</a:t>
            </a:r>
          </a:p>
          <a:p>
            <a:pPr algn="ctr"/>
            <a:r>
              <a:rPr lang="ru-RU" sz="1400" i="1" dirty="0">
                <a:solidFill>
                  <a:srgbClr val="7030A0"/>
                </a:solidFill>
                <a:latin typeface="Times New Roman" panose="02020603050405020304" pitchFamily="18" charset="0"/>
                <a:cs typeface="Times New Roman" panose="02020603050405020304" pitchFamily="18" charset="0"/>
              </a:rPr>
              <a:t>капитан медицинской службы</a:t>
            </a:r>
            <a:endParaRPr lang="x-none" sz="1400" i="1" dirty="0">
              <a:solidFill>
                <a:srgbClr val="7030A0"/>
              </a:solidFill>
              <a:latin typeface="Times New Roman" panose="02020603050405020304" pitchFamily="18" charset="0"/>
              <a:cs typeface="Times New Roman" panose="02020603050405020304" pitchFamily="18" charset="0"/>
            </a:endParaRPr>
          </a:p>
        </p:txBody>
      </p:sp>
      <p:pic>
        <p:nvPicPr>
          <p:cNvPr id="32" name="Рисунок 31">
            <a:extLst>
              <a:ext uri="{FF2B5EF4-FFF2-40B4-BE49-F238E27FC236}">
                <a16:creationId xmlns:a16="http://schemas.microsoft.com/office/drawing/2014/main" id="{B68F9824-DFB5-4C88-9301-E77FB1E0A8B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8149974" y="1029299"/>
            <a:ext cx="2118959" cy="1941485"/>
          </a:xfrm>
          <a:prstGeom prst="rect">
            <a:avLst/>
          </a:prstGeom>
        </p:spPr>
      </p:pic>
      <p:sp>
        <p:nvSpPr>
          <p:cNvPr id="34" name="TextBox 33">
            <a:extLst>
              <a:ext uri="{FF2B5EF4-FFF2-40B4-BE49-F238E27FC236}">
                <a16:creationId xmlns:a16="http://schemas.microsoft.com/office/drawing/2014/main" id="{A61E924A-6388-440A-BFA6-805F9ED3DDFA}"/>
              </a:ext>
            </a:extLst>
          </p:cNvPr>
          <p:cNvSpPr txBox="1"/>
          <p:nvPr/>
        </p:nvSpPr>
        <p:spPr>
          <a:xfrm>
            <a:off x="8238711" y="2977569"/>
            <a:ext cx="1941485" cy="2462213"/>
          </a:xfrm>
          <a:prstGeom prst="rect">
            <a:avLst/>
          </a:prstGeom>
          <a:noFill/>
        </p:spPr>
        <p:txBody>
          <a:bodyPr wrap="square" rtlCol="0">
            <a:spAutoFit/>
          </a:bodyPr>
          <a:lstStyle/>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Корнеева</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Мария Александровна</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1941-1944 </a:t>
            </a:r>
            <a:r>
              <a:rPr lang="ru-RU" sz="1400" i="1" dirty="0" err="1">
                <a:solidFill>
                  <a:schemeClr val="tx1">
                    <a:lumMod val="95000"/>
                    <a:lumOff val="5000"/>
                  </a:schemeClr>
                </a:solidFill>
                <a:latin typeface="Times New Roman" panose="02020603050405020304" pitchFamily="18" charset="0"/>
                <a:cs typeface="Times New Roman" panose="02020603050405020304" pitchFamily="18" charset="0"/>
              </a:rPr>
              <a:t>гг</a:t>
            </a:r>
            <a:endParaRPr lang="ru-RU" sz="1400" i="1"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врач, связная</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партизанского</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отряда</a:t>
            </a:r>
          </a:p>
          <a:p>
            <a:pPr algn="ctr"/>
            <a:endParaRPr lang="ru-RU" sz="1400" i="1" dirty="0">
              <a:solidFill>
                <a:srgbClr val="7030A0"/>
              </a:solidFill>
              <a:latin typeface="Times New Roman" panose="02020603050405020304" pitchFamily="18" charset="0"/>
              <a:cs typeface="Times New Roman" panose="02020603050405020304" pitchFamily="18" charset="0"/>
            </a:endParaRPr>
          </a:p>
          <a:p>
            <a:pPr algn="ctr"/>
            <a:endParaRPr lang="ru-RU" sz="1400" i="1" dirty="0">
              <a:solidFill>
                <a:srgbClr val="7030A0"/>
              </a:solidFill>
              <a:latin typeface="Times New Roman" panose="02020603050405020304" pitchFamily="18" charset="0"/>
              <a:cs typeface="Times New Roman" panose="02020603050405020304" pitchFamily="18" charset="0"/>
            </a:endParaRPr>
          </a:p>
          <a:p>
            <a:pPr algn="ctr"/>
            <a:endParaRPr lang="ru-RU" sz="1400" i="1" dirty="0">
              <a:solidFill>
                <a:srgbClr val="7030A0"/>
              </a:solidFill>
              <a:latin typeface="Times New Roman" panose="02020603050405020304" pitchFamily="18" charset="0"/>
              <a:cs typeface="Times New Roman" panose="02020603050405020304" pitchFamily="18" charset="0"/>
            </a:endParaRPr>
          </a:p>
          <a:p>
            <a:pPr algn="ctr"/>
            <a:endParaRPr lang="ru-RU" sz="1400" i="1" dirty="0">
              <a:solidFill>
                <a:srgbClr val="7030A0"/>
              </a:solidFill>
              <a:latin typeface="Times New Roman" panose="02020603050405020304" pitchFamily="18" charset="0"/>
              <a:cs typeface="Times New Roman" panose="02020603050405020304" pitchFamily="18" charset="0"/>
            </a:endParaRPr>
          </a:p>
          <a:p>
            <a:pPr algn="ctr"/>
            <a:endParaRPr lang="x-none" sz="1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5071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8B8C88-93B5-4C45-BA1B-DEC2B7040E07}"/>
              </a:ext>
            </a:extLst>
          </p:cNvPr>
          <p:cNvSpPr>
            <a:spLocks noGrp="1"/>
          </p:cNvSpPr>
          <p:nvPr>
            <p:ph type="title"/>
          </p:nvPr>
        </p:nvSpPr>
        <p:spPr/>
        <p:txBody>
          <a:bodyPr/>
          <a:lstStyle/>
          <a:p>
            <a:endParaRPr lang="x-none"/>
          </a:p>
        </p:txBody>
      </p:sp>
      <p:pic>
        <p:nvPicPr>
          <p:cNvPr id="12" name="Объект 11">
            <a:extLst>
              <a:ext uri="{FF2B5EF4-FFF2-40B4-BE49-F238E27FC236}">
                <a16:creationId xmlns:a16="http://schemas.microsoft.com/office/drawing/2014/main" id="{382DE357-CF53-410F-937C-88A35A91EC7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88152" y="3539522"/>
            <a:ext cx="615696" cy="923544"/>
          </a:xfrm>
        </p:spPr>
      </p:pic>
      <p:pic>
        <p:nvPicPr>
          <p:cNvPr id="4" name="Picture 2" descr="Фото текстура старой выцветшей бумаги | Премиум Фото">
            <a:extLst>
              <a:ext uri="{FF2B5EF4-FFF2-40B4-BE49-F238E27FC236}">
                <a16:creationId xmlns:a16="http://schemas.microsoft.com/office/drawing/2014/main" id="{63421A47-9332-42F0-A3F4-F30D9D660F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0481"/>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https://rosenbloom.info/doctors/bakun.jpg">
            <a:extLst>
              <a:ext uri="{FF2B5EF4-FFF2-40B4-BE49-F238E27FC236}">
                <a16:creationId xmlns:a16="http://schemas.microsoft.com/office/drawing/2014/main" id="{FBA1C3F9-1DD3-41EF-B4B4-E57189D961C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7451" y="239697"/>
            <a:ext cx="1899823" cy="2228295"/>
          </a:xfrm>
          <a:prstGeom prst="rect">
            <a:avLst/>
          </a:prstGeom>
          <a:noFill/>
          <a:ln>
            <a:noFill/>
          </a:ln>
        </p:spPr>
      </p:pic>
      <p:sp>
        <p:nvSpPr>
          <p:cNvPr id="6" name="TextBox 5">
            <a:extLst>
              <a:ext uri="{FF2B5EF4-FFF2-40B4-BE49-F238E27FC236}">
                <a16:creationId xmlns:a16="http://schemas.microsoft.com/office/drawing/2014/main" id="{76D839AF-AB65-4EF3-969F-58A9E78D1944}"/>
              </a:ext>
            </a:extLst>
          </p:cNvPr>
          <p:cNvSpPr txBox="1"/>
          <p:nvPr/>
        </p:nvSpPr>
        <p:spPr>
          <a:xfrm>
            <a:off x="186432" y="2467992"/>
            <a:ext cx="2068496" cy="954107"/>
          </a:xfrm>
          <a:prstGeom prst="rect">
            <a:avLst/>
          </a:prstGeom>
          <a:noFill/>
        </p:spPr>
        <p:txBody>
          <a:bodyPr wrap="square" rtlCol="0">
            <a:spAutoFit/>
          </a:bodyPr>
          <a:lstStyle/>
          <a:p>
            <a:pPr algn="ctr"/>
            <a:r>
              <a:rPr lang="ru-RU" sz="1400" b="1" i="1" dirty="0" err="1">
                <a:solidFill>
                  <a:schemeClr val="tx1">
                    <a:lumMod val="95000"/>
                    <a:lumOff val="5000"/>
                  </a:schemeClr>
                </a:solidFill>
                <a:latin typeface="Times New Roman" panose="02020603050405020304" pitchFamily="18" charset="0"/>
                <a:cs typeface="Times New Roman" panose="02020603050405020304" pitchFamily="18" charset="0"/>
              </a:rPr>
              <a:t>Бакун</a:t>
            </a:r>
            <a:endParaRPr lang="ru-RU" sz="1400" b="1" i="1"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ru-RU" sz="1400" b="1" i="1" dirty="0">
                <a:solidFill>
                  <a:schemeClr val="tx1">
                    <a:lumMod val="95000"/>
                    <a:lumOff val="5000"/>
                  </a:schemeClr>
                </a:solidFill>
                <a:latin typeface="Times New Roman" panose="02020603050405020304" pitchFamily="18" charset="0"/>
                <a:cs typeface="Times New Roman" panose="02020603050405020304" pitchFamily="18" charset="0"/>
              </a:rPr>
              <a:t>Ольга Викторовна</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Начальник госпиталя партизанской бригады</a:t>
            </a:r>
            <a:endParaRPr lang="x-none" sz="14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7" name="Рисунок 6" descr="https://rosenbloom.info/doctors/bevz.jpg">
            <a:extLst>
              <a:ext uri="{FF2B5EF4-FFF2-40B4-BE49-F238E27FC236}">
                <a16:creationId xmlns:a16="http://schemas.microsoft.com/office/drawing/2014/main" id="{DDE7EB0E-C294-4FA5-A974-CE34A3CCEBF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8069" y="3557036"/>
            <a:ext cx="2068496" cy="2453147"/>
          </a:xfrm>
          <a:prstGeom prst="rect">
            <a:avLst/>
          </a:prstGeom>
          <a:noFill/>
          <a:ln>
            <a:noFill/>
          </a:ln>
        </p:spPr>
      </p:pic>
      <p:sp>
        <p:nvSpPr>
          <p:cNvPr id="8" name="TextBox 7">
            <a:extLst>
              <a:ext uri="{FF2B5EF4-FFF2-40B4-BE49-F238E27FC236}">
                <a16:creationId xmlns:a16="http://schemas.microsoft.com/office/drawing/2014/main" id="{4BD08496-619A-4A23-BAD3-B87107AB0C54}"/>
              </a:ext>
            </a:extLst>
          </p:cNvPr>
          <p:cNvSpPr txBox="1"/>
          <p:nvPr/>
        </p:nvSpPr>
        <p:spPr>
          <a:xfrm>
            <a:off x="648070" y="6025341"/>
            <a:ext cx="2068495" cy="738664"/>
          </a:xfrm>
          <a:prstGeom prst="rect">
            <a:avLst/>
          </a:prstGeom>
          <a:noFill/>
        </p:spPr>
        <p:txBody>
          <a:bodyPr wrap="square" rtlCol="0">
            <a:spAutoFit/>
          </a:bodyPr>
          <a:lstStyle/>
          <a:p>
            <a:pPr algn="ctr"/>
            <a:r>
              <a:rPr lang="ru-RU" sz="1400" b="1" i="1" dirty="0" err="1">
                <a:solidFill>
                  <a:schemeClr val="tx1">
                    <a:lumMod val="95000"/>
                    <a:lumOff val="5000"/>
                  </a:schemeClr>
                </a:solidFill>
                <a:latin typeface="Times New Roman" panose="02020603050405020304" pitchFamily="18" charset="0"/>
                <a:cs typeface="Times New Roman" panose="02020603050405020304" pitchFamily="18" charset="0"/>
              </a:rPr>
              <a:t>Бевз</a:t>
            </a:r>
            <a:endParaRPr lang="ru-RU" sz="1400" b="1" i="1"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ru-RU" sz="1400" b="1" i="1" dirty="0" err="1">
                <a:solidFill>
                  <a:schemeClr val="tx1">
                    <a:lumMod val="95000"/>
                    <a:lumOff val="5000"/>
                  </a:schemeClr>
                </a:solidFill>
                <a:latin typeface="Times New Roman" panose="02020603050405020304" pitchFamily="18" charset="0"/>
                <a:cs typeface="Times New Roman" panose="02020603050405020304" pitchFamily="18" charset="0"/>
              </a:rPr>
              <a:t>Юдэс</a:t>
            </a:r>
            <a:r>
              <a:rPr lang="ru-RU" sz="1400" b="1" i="1" dirty="0">
                <a:solidFill>
                  <a:schemeClr val="tx1">
                    <a:lumMod val="95000"/>
                    <a:lumOff val="5000"/>
                  </a:schemeClr>
                </a:solidFill>
                <a:latin typeface="Times New Roman" panose="02020603050405020304" pitchFamily="18" charset="0"/>
                <a:cs typeface="Times New Roman" panose="02020603050405020304" pitchFamily="18" charset="0"/>
              </a:rPr>
              <a:t> Борисовна</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Капитан медслужбы</a:t>
            </a:r>
            <a:endParaRPr lang="x-none" sz="14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9" name="Рисунок 8" descr="C:\Documents and Settings\Ленка)))\Рабочий стол\Левачев.jpg">
            <a:extLst>
              <a:ext uri="{FF2B5EF4-FFF2-40B4-BE49-F238E27FC236}">
                <a16:creationId xmlns:a16="http://schemas.microsoft.com/office/drawing/2014/main" id="{0414A38D-5DF7-431F-96D1-72107CC93BD4}"/>
              </a:ext>
            </a:extLst>
          </p:cNvPr>
          <p:cNvPicPr/>
          <p:nvPr/>
        </p:nvPicPr>
        <p:blipFill>
          <a:blip r:embed="rId6" cstate="print"/>
          <a:srcRect/>
          <a:stretch>
            <a:fillRect/>
          </a:stretch>
        </p:blipFill>
        <p:spPr bwMode="auto">
          <a:xfrm>
            <a:off x="2706850" y="427673"/>
            <a:ext cx="1899824" cy="2367364"/>
          </a:xfrm>
          <a:prstGeom prst="rect">
            <a:avLst/>
          </a:prstGeom>
          <a:noFill/>
          <a:ln w="9525">
            <a:noFill/>
            <a:miter lim="800000"/>
            <a:headEnd/>
            <a:tailEnd/>
          </a:ln>
        </p:spPr>
      </p:pic>
      <p:sp>
        <p:nvSpPr>
          <p:cNvPr id="10" name="TextBox 9">
            <a:extLst>
              <a:ext uri="{FF2B5EF4-FFF2-40B4-BE49-F238E27FC236}">
                <a16:creationId xmlns:a16="http://schemas.microsoft.com/office/drawing/2014/main" id="{1AADA33E-BCAB-472D-9F52-97EFDC66AEAA}"/>
              </a:ext>
            </a:extLst>
          </p:cNvPr>
          <p:cNvSpPr txBox="1"/>
          <p:nvPr/>
        </p:nvSpPr>
        <p:spPr>
          <a:xfrm>
            <a:off x="2706850" y="2770305"/>
            <a:ext cx="1899823" cy="954107"/>
          </a:xfrm>
          <a:prstGeom prst="rect">
            <a:avLst/>
          </a:prstGeom>
          <a:noFill/>
        </p:spPr>
        <p:txBody>
          <a:bodyPr wrap="square" rtlCol="0">
            <a:spAutoFit/>
          </a:bodyPr>
          <a:lstStyle/>
          <a:p>
            <a:pPr algn="ctr"/>
            <a:r>
              <a:rPr lang="ru-RU" sz="1400" b="1" i="1" dirty="0" err="1">
                <a:solidFill>
                  <a:schemeClr val="tx1">
                    <a:lumMod val="95000"/>
                    <a:lumOff val="5000"/>
                  </a:schemeClr>
                </a:solidFill>
                <a:latin typeface="Times New Roman" panose="02020603050405020304" pitchFamily="18" charset="0"/>
                <a:cs typeface="Times New Roman" panose="02020603050405020304" pitchFamily="18" charset="0"/>
              </a:rPr>
              <a:t>Левачев</a:t>
            </a:r>
            <a:endParaRPr lang="ru-RU" sz="1400" b="1" i="1" dirty="0">
              <a:solidFill>
                <a:schemeClr val="tx1">
                  <a:lumMod val="95000"/>
                  <a:lumOff val="5000"/>
                </a:schemeClr>
              </a:solidFill>
              <a:latin typeface="Times New Roman" panose="02020603050405020304" pitchFamily="18" charset="0"/>
              <a:cs typeface="Times New Roman" panose="02020603050405020304" pitchFamily="18" charset="0"/>
            </a:endParaRPr>
          </a:p>
          <a:p>
            <a:pPr algn="ctr"/>
            <a:r>
              <a:rPr lang="ru-RU" sz="1400" b="1" i="1" dirty="0">
                <a:solidFill>
                  <a:schemeClr val="tx1">
                    <a:lumMod val="95000"/>
                    <a:lumOff val="5000"/>
                  </a:schemeClr>
                </a:solidFill>
                <a:latin typeface="Times New Roman" panose="02020603050405020304" pitchFamily="18" charset="0"/>
                <a:cs typeface="Times New Roman" panose="02020603050405020304" pitchFamily="18" charset="0"/>
              </a:rPr>
              <a:t>Александр Петрович</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Старший фельдшер санчасти</a:t>
            </a:r>
            <a:endParaRPr lang="x-none" sz="14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14" name="Рисунок 13">
            <a:extLst>
              <a:ext uri="{FF2B5EF4-FFF2-40B4-BE49-F238E27FC236}">
                <a16:creationId xmlns:a16="http://schemas.microsoft.com/office/drawing/2014/main" id="{6E37D8BE-2F59-4AD4-8910-78C67372D4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5041" y="3790765"/>
            <a:ext cx="1899823" cy="2367364"/>
          </a:xfrm>
          <a:prstGeom prst="rect">
            <a:avLst/>
          </a:prstGeom>
        </p:spPr>
      </p:pic>
      <p:sp>
        <p:nvSpPr>
          <p:cNvPr id="15" name="TextBox 14">
            <a:extLst>
              <a:ext uri="{FF2B5EF4-FFF2-40B4-BE49-F238E27FC236}">
                <a16:creationId xmlns:a16="http://schemas.microsoft.com/office/drawing/2014/main" id="{091FDC80-F0CF-447C-852A-F5B6A01BF48F}"/>
              </a:ext>
            </a:extLst>
          </p:cNvPr>
          <p:cNvSpPr txBox="1"/>
          <p:nvPr/>
        </p:nvSpPr>
        <p:spPr>
          <a:xfrm>
            <a:off x="2876368" y="6133063"/>
            <a:ext cx="2343702" cy="954107"/>
          </a:xfrm>
          <a:prstGeom prst="rect">
            <a:avLst/>
          </a:prstGeom>
          <a:noFill/>
        </p:spPr>
        <p:txBody>
          <a:bodyPr wrap="square" rtlCol="0">
            <a:spAutoFit/>
          </a:bodyPr>
          <a:lstStyle/>
          <a:p>
            <a:pPr algn="ctr"/>
            <a:r>
              <a:rPr lang="ru-RU" sz="1400" b="1" i="1" dirty="0">
                <a:latin typeface="Times New Roman" panose="02020603050405020304" pitchFamily="18" charset="0"/>
                <a:cs typeface="Times New Roman" panose="02020603050405020304" pitchFamily="18" charset="0"/>
              </a:rPr>
              <a:t>Сухенко</a:t>
            </a:r>
          </a:p>
          <a:p>
            <a:pPr algn="ctr"/>
            <a:r>
              <a:rPr lang="ru-RU" sz="1400" b="1" i="1" dirty="0">
                <a:latin typeface="Times New Roman" panose="02020603050405020304" pitchFamily="18" charset="0"/>
                <a:cs typeface="Times New Roman" panose="02020603050405020304" pitchFamily="18" charset="0"/>
              </a:rPr>
              <a:t>Иван Дмитриевич</a:t>
            </a:r>
          </a:p>
          <a:p>
            <a:pPr algn="ctr"/>
            <a:r>
              <a:rPr lang="ru-RU" sz="1400" i="1" dirty="0">
                <a:latin typeface="Times New Roman" panose="02020603050405020304" pitchFamily="18" charset="0"/>
                <a:cs typeface="Times New Roman" panose="02020603050405020304" pitchFamily="18" charset="0"/>
              </a:rPr>
              <a:t>Подполковник медслужбы</a:t>
            </a:r>
          </a:p>
          <a:p>
            <a:pPr algn="ctr"/>
            <a:endParaRPr lang="x-none" sz="1400" i="1" dirty="0">
              <a:latin typeface="Times New Roman" panose="02020603050405020304" pitchFamily="18" charset="0"/>
              <a:cs typeface="Times New Roman" panose="02020603050405020304" pitchFamily="18" charset="0"/>
            </a:endParaRPr>
          </a:p>
        </p:txBody>
      </p:sp>
      <p:pic>
        <p:nvPicPr>
          <p:cNvPr id="16" name="Рисунок 15" descr="C:\Documents and Settings\Home\Рабочий стол\zarkh_y.jpg">
            <a:extLst>
              <a:ext uri="{FF2B5EF4-FFF2-40B4-BE49-F238E27FC236}">
                <a16:creationId xmlns:a16="http://schemas.microsoft.com/office/drawing/2014/main" id="{70D383D4-2BA6-48B2-9AA4-AB9CF37E2B4D}"/>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92640" y="253718"/>
            <a:ext cx="1757777" cy="2228295"/>
          </a:xfrm>
          <a:prstGeom prst="rect">
            <a:avLst/>
          </a:prstGeom>
          <a:noFill/>
          <a:ln>
            <a:noFill/>
          </a:ln>
        </p:spPr>
      </p:pic>
      <p:sp>
        <p:nvSpPr>
          <p:cNvPr id="17" name="TextBox 16">
            <a:extLst>
              <a:ext uri="{FF2B5EF4-FFF2-40B4-BE49-F238E27FC236}">
                <a16:creationId xmlns:a16="http://schemas.microsoft.com/office/drawing/2014/main" id="{601A0DED-A822-4321-9726-20D427984DD0}"/>
              </a:ext>
            </a:extLst>
          </p:cNvPr>
          <p:cNvSpPr txBox="1"/>
          <p:nvPr/>
        </p:nvSpPr>
        <p:spPr>
          <a:xfrm>
            <a:off x="5192641" y="2467992"/>
            <a:ext cx="1757776" cy="954107"/>
          </a:xfrm>
          <a:prstGeom prst="rect">
            <a:avLst/>
          </a:prstGeom>
          <a:noFill/>
        </p:spPr>
        <p:txBody>
          <a:bodyPr wrap="square" rtlCol="0">
            <a:spAutoFit/>
          </a:bodyPr>
          <a:lstStyle/>
          <a:p>
            <a:pPr algn="ctr"/>
            <a:r>
              <a:rPr lang="ru-RU" sz="1400" b="1" i="1" dirty="0" err="1">
                <a:latin typeface="Times New Roman" panose="02020603050405020304" pitchFamily="18" charset="0"/>
                <a:cs typeface="Times New Roman" panose="02020603050405020304" pitchFamily="18" charset="0"/>
              </a:rPr>
              <a:t>Зархин</a:t>
            </a:r>
            <a:endParaRPr lang="ru-RU" sz="1400" b="1" i="1" dirty="0">
              <a:latin typeface="Times New Roman" panose="02020603050405020304" pitchFamily="18" charset="0"/>
              <a:cs typeface="Times New Roman" panose="02020603050405020304" pitchFamily="18" charset="0"/>
            </a:endParaRPr>
          </a:p>
          <a:p>
            <a:pPr algn="ctr"/>
            <a:r>
              <a:rPr lang="ru-RU" sz="1400" b="1" i="1" dirty="0">
                <a:latin typeface="Times New Roman" panose="02020603050405020304" pitchFamily="18" charset="0"/>
                <a:cs typeface="Times New Roman" panose="02020603050405020304" pitchFamily="18" charset="0"/>
              </a:rPr>
              <a:t>Яков Григорьевич</a:t>
            </a:r>
          </a:p>
          <a:p>
            <a:pPr algn="ctr"/>
            <a:r>
              <a:rPr lang="ru-RU" sz="1400" i="1" dirty="0">
                <a:latin typeface="Times New Roman" panose="02020603050405020304" pitchFamily="18" charset="0"/>
                <a:cs typeface="Times New Roman" panose="02020603050405020304" pitchFamily="18" charset="0"/>
              </a:rPr>
              <a:t>Капитан медслужбы</a:t>
            </a:r>
            <a:endParaRPr lang="x-none" sz="1400" i="1" dirty="0">
              <a:latin typeface="Times New Roman" panose="02020603050405020304" pitchFamily="18" charset="0"/>
              <a:cs typeface="Times New Roman" panose="02020603050405020304" pitchFamily="18" charset="0"/>
            </a:endParaRPr>
          </a:p>
        </p:txBody>
      </p:sp>
      <p:pic>
        <p:nvPicPr>
          <p:cNvPr id="19" name="Рисунок 18">
            <a:extLst>
              <a:ext uri="{FF2B5EF4-FFF2-40B4-BE49-F238E27FC236}">
                <a16:creationId xmlns:a16="http://schemas.microsoft.com/office/drawing/2014/main" id="{4F45CAD0-DA01-40A0-87C0-ABBDA993DF9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38380" y="3557036"/>
            <a:ext cx="1899823" cy="2435633"/>
          </a:xfrm>
          <a:prstGeom prst="rect">
            <a:avLst/>
          </a:prstGeom>
        </p:spPr>
      </p:pic>
      <p:sp>
        <p:nvSpPr>
          <p:cNvPr id="20" name="TextBox 19">
            <a:extLst>
              <a:ext uri="{FF2B5EF4-FFF2-40B4-BE49-F238E27FC236}">
                <a16:creationId xmlns:a16="http://schemas.microsoft.com/office/drawing/2014/main" id="{F501B627-656B-458C-88DF-822F615AD100}"/>
              </a:ext>
            </a:extLst>
          </p:cNvPr>
          <p:cNvSpPr txBox="1"/>
          <p:nvPr/>
        </p:nvSpPr>
        <p:spPr>
          <a:xfrm>
            <a:off x="5352438" y="5969655"/>
            <a:ext cx="1858330" cy="954107"/>
          </a:xfrm>
          <a:prstGeom prst="rect">
            <a:avLst/>
          </a:prstGeom>
          <a:noFill/>
        </p:spPr>
        <p:txBody>
          <a:bodyPr wrap="square" rtlCol="0">
            <a:spAutoFit/>
          </a:bodyPr>
          <a:lstStyle/>
          <a:p>
            <a:pPr algn="ctr"/>
            <a:r>
              <a:rPr lang="ru-RU" sz="1400" b="1" i="1" dirty="0">
                <a:solidFill>
                  <a:schemeClr val="tx1">
                    <a:lumMod val="95000"/>
                    <a:lumOff val="5000"/>
                  </a:schemeClr>
                </a:solidFill>
                <a:latin typeface="Times New Roman" panose="02020603050405020304" pitchFamily="18" charset="0"/>
                <a:cs typeface="Times New Roman" panose="02020603050405020304" pitchFamily="18" charset="0"/>
              </a:rPr>
              <a:t>Матвеева</a:t>
            </a:r>
          </a:p>
          <a:p>
            <a:pPr algn="ctr"/>
            <a:r>
              <a:rPr lang="ru-RU" sz="1400" b="1" i="1" dirty="0">
                <a:solidFill>
                  <a:schemeClr val="tx1">
                    <a:lumMod val="95000"/>
                    <a:lumOff val="5000"/>
                  </a:schemeClr>
                </a:solidFill>
                <a:latin typeface="Times New Roman" panose="02020603050405020304" pitchFamily="18" charset="0"/>
                <a:cs typeface="Times New Roman" panose="02020603050405020304" pitchFamily="18" charset="0"/>
              </a:rPr>
              <a:t>Вера Васильевна</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Старший сержант медсанбата</a:t>
            </a:r>
            <a:endParaRPr lang="x-none" sz="14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22" name="Рисунок 21">
            <a:extLst>
              <a:ext uri="{FF2B5EF4-FFF2-40B4-BE49-F238E27FC236}">
                <a16:creationId xmlns:a16="http://schemas.microsoft.com/office/drawing/2014/main" id="{8CBAEAC0-9012-450B-9439-D3CC161CBA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7237969" y="4053033"/>
            <a:ext cx="2433717" cy="1776477"/>
          </a:xfrm>
          <a:prstGeom prst="rect">
            <a:avLst/>
          </a:prstGeom>
        </p:spPr>
      </p:pic>
      <p:sp>
        <p:nvSpPr>
          <p:cNvPr id="23" name="TextBox 22">
            <a:extLst>
              <a:ext uri="{FF2B5EF4-FFF2-40B4-BE49-F238E27FC236}">
                <a16:creationId xmlns:a16="http://schemas.microsoft.com/office/drawing/2014/main" id="{6F0DBD1B-4087-4F8B-81F9-9C2696E59058}"/>
              </a:ext>
            </a:extLst>
          </p:cNvPr>
          <p:cNvSpPr txBox="1"/>
          <p:nvPr/>
        </p:nvSpPr>
        <p:spPr>
          <a:xfrm>
            <a:off x="7539154" y="6112334"/>
            <a:ext cx="1776477" cy="738664"/>
          </a:xfrm>
          <a:prstGeom prst="rect">
            <a:avLst/>
          </a:prstGeom>
          <a:noFill/>
        </p:spPr>
        <p:txBody>
          <a:bodyPr wrap="square" rtlCol="0">
            <a:spAutoFit/>
          </a:bodyPr>
          <a:lstStyle/>
          <a:p>
            <a:pPr algn="ctr"/>
            <a:r>
              <a:rPr lang="ru-RU" sz="1400" b="1" i="1" dirty="0">
                <a:latin typeface="Times New Roman" panose="02020603050405020304" pitchFamily="18" charset="0"/>
                <a:cs typeface="Times New Roman" panose="02020603050405020304" pitchFamily="18" charset="0"/>
              </a:rPr>
              <a:t>Добин</a:t>
            </a:r>
          </a:p>
          <a:p>
            <a:pPr algn="ctr"/>
            <a:r>
              <a:rPr lang="ru-RU" sz="1400" b="1" i="1" dirty="0">
                <a:latin typeface="Times New Roman" panose="02020603050405020304" pitchFamily="18" charset="0"/>
                <a:cs typeface="Times New Roman" panose="02020603050405020304" pitchFamily="18" charset="0"/>
              </a:rPr>
              <a:t>Борис </a:t>
            </a:r>
            <a:r>
              <a:rPr lang="ru-RU" sz="1400" b="1" i="1" dirty="0" err="1">
                <a:latin typeface="Times New Roman" panose="02020603050405020304" pitchFamily="18" charset="0"/>
                <a:cs typeface="Times New Roman" panose="02020603050405020304" pitchFamily="18" charset="0"/>
              </a:rPr>
              <a:t>Фаифелевич</a:t>
            </a:r>
            <a:endParaRPr lang="ru-RU" sz="1400" b="1" i="1" dirty="0">
              <a:latin typeface="Times New Roman" panose="02020603050405020304" pitchFamily="18" charset="0"/>
              <a:cs typeface="Times New Roman" panose="02020603050405020304" pitchFamily="18" charset="0"/>
            </a:endParaRPr>
          </a:p>
          <a:p>
            <a:pPr algn="ctr"/>
            <a:r>
              <a:rPr lang="ru-RU" sz="1400" i="1" dirty="0">
                <a:latin typeface="Times New Roman" panose="02020603050405020304" pitchFamily="18" charset="0"/>
                <a:cs typeface="Times New Roman" panose="02020603050405020304" pitchFamily="18" charset="0"/>
              </a:rPr>
              <a:t>Санинструктор</a:t>
            </a:r>
            <a:endParaRPr lang="x-none" sz="1400" i="1" dirty="0">
              <a:latin typeface="Times New Roman" panose="02020603050405020304" pitchFamily="18" charset="0"/>
              <a:cs typeface="Times New Roman" panose="02020603050405020304" pitchFamily="18" charset="0"/>
            </a:endParaRPr>
          </a:p>
        </p:txBody>
      </p:sp>
      <p:pic>
        <p:nvPicPr>
          <p:cNvPr id="25" name="Рисунок 24">
            <a:extLst>
              <a:ext uri="{FF2B5EF4-FFF2-40B4-BE49-F238E27FC236}">
                <a16:creationId xmlns:a16="http://schemas.microsoft.com/office/drawing/2014/main" id="{EF789A50-6C52-4403-BA7D-31086FD341A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00948" y="241916"/>
            <a:ext cx="2004774" cy="2305975"/>
          </a:xfrm>
          <a:prstGeom prst="rect">
            <a:avLst/>
          </a:prstGeom>
        </p:spPr>
      </p:pic>
      <p:sp>
        <p:nvSpPr>
          <p:cNvPr id="26" name="TextBox 25">
            <a:extLst>
              <a:ext uri="{FF2B5EF4-FFF2-40B4-BE49-F238E27FC236}">
                <a16:creationId xmlns:a16="http://schemas.microsoft.com/office/drawing/2014/main" id="{6AA64D5D-BAE2-48B2-B866-F16CD2A7263E}"/>
              </a:ext>
            </a:extLst>
          </p:cNvPr>
          <p:cNvSpPr txBox="1"/>
          <p:nvPr/>
        </p:nvSpPr>
        <p:spPr>
          <a:xfrm>
            <a:off x="9800948" y="2523574"/>
            <a:ext cx="2004773" cy="954107"/>
          </a:xfrm>
          <a:prstGeom prst="rect">
            <a:avLst/>
          </a:prstGeom>
          <a:noFill/>
        </p:spPr>
        <p:txBody>
          <a:bodyPr wrap="square" rtlCol="0">
            <a:spAutoFit/>
          </a:bodyPr>
          <a:lstStyle/>
          <a:p>
            <a:pPr algn="ctr"/>
            <a:r>
              <a:rPr lang="ru-RU" sz="1400" b="1" i="1" dirty="0" err="1">
                <a:latin typeface="Times New Roman" panose="02020603050405020304" pitchFamily="18" charset="0"/>
                <a:cs typeface="Times New Roman" panose="02020603050405020304" pitchFamily="18" charset="0"/>
              </a:rPr>
              <a:t>Заболуев</a:t>
            </a:r>
            <a:endParaRPr lang="ru-RU" sz="1400" b="1" i="1" dirty="0">
              <a:latin typeface="Times New Roman" panose="02020603050405020304" pitchFamily="18" charset="0"/>
              <a:cs typeface="Times New Roman" panose="02020603050405020304" pitchFamily="18" charset="0"/>
            </a:endParaRPr>
          </a:p>
          <a:p>
            <a:pPr algn="ctr"/>
            <a:r>
              <a:rPr lang="ru-RU" sz="1400" b="1" i="1" dirty="0">
                <a:latin typeface="Times New Roman" panose="02020603050405020304" pitchFamily="18" charset="0"/>
                <a:cs typeface="Times New Roman" panose="02020603050405020304" pitchFamily="18" charset="0"/>
              </a:rPr>
              <a:t>Федор Александрович</a:t>
            </a:r>
          </a:p>
          <a:p>
            <a:pPr algn="ctr"/>
            <a:r>
              <a:rPr lang="ru-RU" sz="1400" i="1" dirty="0">
                <a:latin typeface="Times New Roman" panose="02020603050405020304" pitchFamily="18" charset="0"/>
                <a:cs typeface="Times New Roman" panose="02020603050405020304" pitchFamily="18" charset="0"/>
              </a:rPr>
              <a:t>Капитан</a:t>
            </a:r>
          </a:p>
          <a:p>
            <a:pPr algn="ctr"/>
            <a:r>
              <a:rPr lang="ru-RU" sz="1400" i="1" dirty="0">
                <a:latin typeface="Times New Roman" panose="02020603050405020304" pitchFamily="18" charset="0"/>
                <a:cs typeface="Times New Roman" panose="02020603050405020304" pitchFamily="18" charset="0"/>
              </a:rPr>
              <a:t> медслужбы</a:t>
            </a:r>
            <a:endParaRPr lang="x-none" sz="1400" i="1" dirty="0">
              <a:latin typeface="Times New Roman" panose="02020603050405020304" pitchFamily="18" charset="0"/>
              <a:cs typeface="Times New Roman" panose="02020603050405020304" pitchFamily="18" charset="0"/>
            </a:endParaRPr>
          </a:p>
        </p:txBody>
      </p:sp>
      <p:pic>
        <p:nvPicPr>
          <p:cNvPr id="28" name="Рисунок 27">
            <a:extLst>
              <a:ext uri="{FF2B5EF4-FFF2-40B4-BE49-F238E27FC236}">
                <a16:creationId xmlns:a16="http://schemas.microsoft.com/office/drawing/2014/main" id="{89B94649-4902-4780-8E1B-1A330C64B23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0800000">
            <a:off x="7376972" y="453252"/>
            <a:ext cx="2133601" cy="2341785"/>
          </a:xfrm>
          <a:prstGeom prst="rect">
            <a:avLst/>
          </a:prstGeom>
        </p:spPr>
      </p:pic>
      <p:sp>
        <p:nvSpPr>
          <p:cNvPr id="29" name="TextBox 28">
            <a:extLst>
              <a:ext uri="{FF2B5EF4-FFF2-40B4-BE49-F238E27FC236}">
                <a16:creationId xmlns:a16="http://schemas.microsoft.com/office/drawing/2014/main" id="{40AD0037-B737-469E-8118-3F318679BEB2}"/>
              </a:ext>
            </a:extLst>
          </p:cNvPr>
          <p:cNvSpPr txBox="1"/>
          <p:nvPr/>
        </p:nvSpPr>
        <p:spPr>
          <a:xfrm>
            <a:off x="7376973" y="2770305"/>
            <a:ext cx="2133600" cy="738664"/>
          </a:xfrm>
          <a:prstGeom prst="rect">
            <a:avLst/>
          </a:prstGeom>
          <a:noFill/>
        </p:spPr>
        <p:txBody>
          <a:bodyPr wrap="square" rtlCol="0">
            <a:spAutoFit/>
          </a:bodyPr>
          <a:lstStyle/>
          <a:p>
            <a:pPr algn="ctr"/>
            <a:r>
              <a:rPr lang="ru-RU" sz="1400" b="1" i="1" dirty="0">
                <a:solidFill>
                  <a:schemeClr val="tx1">
                    <a:lumMod val="95000"/>
                    <a:lumOff val="5000"/>
                  </a:schemeClr>
                </a:solidFill>
                <a:latin typeface="Times New Roman" panose="02020603050405020304" pitchFamily="18" charset="0"/>
                <a:cs typeface="Times New Roman" panose="02020603050405020304" pitchFamily="18" charset="0"/>
              </a:rPr>
              <a:t>Гурская</a:t>
            </a:r>
          </a:p>
          <a:p>
            <a:pPr algn="ctr"/>
            <a:r>
              <a:rPr lang="ru-RU" sz="1400" b="1" i="1" dirty="0">
                <a:solidFill>
                  <a:schemeClr val="tx1">
                    <a:lumMod val="95000"/>
                    <a:lumOff val="5000"/>
                  </a:schemeClr>
                </a:solidFill>
                <a:latin typeface="Times New Roman" panose="02020603050405020304" pitchFamily="18" charset="0"/>
                <a:cs typeface="Times New Roman" panose="02020603050405020304" pitchFamily="18" charset="0"/>
              </a:rPr>
              <a:t>Матрена Евгеньевна</a:t>
            </a:r>
          </a:p>
          <a:p>
            <a:pPr algn="ctr"/>
            <a:r>
              <a:rPr lang="ru-RU" sz="1400" i="1" dirty="0">
                <a:solidFill>
                  <a:schemeClr val="tx1">
                    <a:lumMod val="95000"/>
                    <a:lumOff val="5000"/>
                  </a:schemeClr>
                </a:solidFill>
                <a:latin typeface="Times New Roman" panose="02020603050405020304" pitchFamily="18" charset="0"/>
                <a:cs typeface="Times New Roman" panose="02020603050405020304" pitchFamily="18" charset="0"/>
              </a:rPr>
              <a:t>Старшина медслужбы</a:t>
            </a:r>
            <a:endParaRPr lang="x-none" sz="14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30" name="Рисунок 29" descr="C:\Documents and Settings\Ленка)))\Рабочий стол\Викторова.jpg">
            <a:extLst>
              <a:ext uri="{FF2B5EF4-FFF2-40B4-BE49-F238E27FC236}">
                <a16:creationId xmlns:a16="http://schemas.microsoft.com/office/drawing/2014/main" id="{C6DAA449-B289-414B-952D-74C02FF7BECE}"/>
              </a:ext>
            </a:extLst>
          </p:cNvPr>
          <p:cNvPicPr/>
          <p:nvPr/>
        </p:nvPicPr>
        <p:blipFill>
          <a:blip r:embed="rId12" cstate="print"/>
          <a:srcRect/>
          <a:stretch>
            <a:fillRect/>
          </a:stretch>
        </p:blipFill>
        <p:spPr bwMode="auto">
          <a:xfrm>
            <a:off x="9762478" y="3504532"/>
            <a:ext cx="2133600" cy="2520810"/>
          </a:xfrm>
          <a:prstGeom prst="rect">
            <a:avLst/>
          </a:prstGeom>
          <a:noFill/>
          <a:ln w="9525">
            <a:noFill/>
            <a:miter lim="800000"/>
            <a:headEnd/>
            <a:tailEnd/>
          </a:ln>
        </p:spPr>
      </p:pic>
      <p:sp>
        <p:nvSpPr>
          <p:cNvPr id="31" name="TextBox 30">
            <a:extLst>
              <a:ext uri="{FF2B5EF4-FFF2-40B4-BE49-F238E27FC236}">
                <a16:creationId xmlns:a16="http://schemas.microsoft.com/office/drawing/2014/main" id="{DEA2D075-DE61-47DC-9132-0124CCC88FA4}"/>
              </a:ext>
            </a:extLst>
          </p:cNvPr>
          <p:cNvSpPr txBox="1"/>
          <p:nvPr/>
        </p:nvSpPr>
        <p:spPr>
          <a:xfrm>
            <a:off x="9762478" y="5992669"/>
            <a:ext cx="2133600" cy="738664"/>
          </a:xfrm>
          <a:prstGeom prst="rect">
            <a:avLst/>
          </a:prstGeom>
          <a:noFill/>
        </p:spPr>
        <p:txBody>
          <a:bodyPr wrap="square" rtlCol="0">
            <a:spAutoFit/>
          </a:bodyPr>
          <a:lstStyle/>
          <a:p>
            <a:pPr algn="ctr"/>
            <a:r>
              <a:rPr lang="ru-RU" sz="1400" b="1" i="1" dirty="0">
                <a:latin typeface="Times New Roman" panose="02020603050405020304" pitchFamily="18" charset="0"/>
                <a:cs typeface="Times New Roman" panose="02020603050405020304" pitchFamily="18" charset="0"/>
              </a:rPr>
              <a:t>Викторова</a:t>
            </a:r>
          </a:p>
          <a:p>
            <a:pPr algn="ctr"/>
            <a:r>
              <a:rPr lang="ru-RU" sz="1400" b="1" i="1" dirty="0">
                <a:latin typeface="Times New Roman" panose="02020603050405020304" pitchFamily="18" charset="0"/>
                <a:cs typeface="Times New Roman" panose="02020603050405020304" pitchFamily="18" charset="0"/>
              </a:rPr>
              <a:t>Екатерина Антоновна</a:t>
            </a:r>
          </a:p>
          <a:p>
            <a:pPr algn="ctr"/>
            <a:r>
              <a:rPr lang="ru-RU" sz="1400" i="1" dirty="0">
                <a:latin typeface="Times New Roman" panose="02020603050405020304" pitchFamily="18" charset="0"/>
                <a:cs typeface="Times New Roman" panose="02020603050405020304" pitchFamily="18" charset="0"/>
              </a:rPr>
              <a:t>Сержант медслужбы</a:t>
            </a:r>
            <a:endParaRPr lang="x-none"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0751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533C00-90A2-4ABC-9D9E-934366617FE6}"/>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72C92FE5-5EC6-4B8D-A3FC-2A1D5C34BFCE}"/>
              </a:ext>
            </a:extLst>
          </p:cNvPr>
          <p:cNvSpPr>
            <a:spLocks noGrp="1"/>
          </p:cNvSpPr>
          <p:nvPr>
            <p:ph idx="1"/>
          </p:nvPr>
        </p:nvSpPr>
        <p:spPr/>
        <p:txBody>
          <a:bodyPr/>
          <a:lstStyle/>
          <a:p>
            <a:endParaRPr lang="x-none"/>
          </a:p>
        </p:txBody>
      </p:sp>
      <p:pic>
        <p:nvPicPr>
          <p:cNvPr id="4" name="Picture 2" descr="Фото текстура старой выцветшей бумаги | Премиум Фото">
            <a:extLst>
              <a:ext uri="{FF2B5EF4-FFF2-40B4-BE49-F238E27FC236}">
                <a16:creationId xmlns:a16="http://schemas.microsoft.com/office/drawing/2014/main" id="{DA93CB60-C9C3-4470-9AA8-B86DEC3A03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0962"/>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Слайд 1">
            <a:extLst>
              <a:ext uri="{FF2B5EF4-FFF2-40B4-BE49-F238E27FC236}">
                <a16:creationId xmlns:a16="http://schemas.microsoft.com/office/drawing/2014/main" id="{F5D80136-F71C-4D5A-A6D8-C3EF9A4E1B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064" y="97654"/>
            <a:ext cx="2760955" cy="194421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9869E28-E068-46AA-8F53-CAC52D2C577A}"/>
              </a:ext>
            </a:extLst>
          </p:cNvPr>
          <p:cNvSpPr txBox="1"/>
          <p:nvPr/>
        </p:nvSpPr>
        <p:spPr>
          <a:xfrm>
            <a:off x="3187084" y="97654"/>
            <a:ext cx="8791852" cy="1938992"/>
          </a:xfrm>
          <a:prstGeom prst="rect">
            <a:avLst/>
          </a:prstGeom>
          <a:noFill/>
        </p:spPr>
        <p:txBody>
          <a:bodyPr wrap="square" rtlCol="0">
            <a:spAutoFit/>
          </a:bodyPr>
          <a:lstStyle/>
          <a:p>
            <a:pPr algn="just"/>
            <a:r>
              <a:rPr lang="ru-RU" sz="2400" dirty="0">
                <a:latin typeface="Bookman Old Style" panose="02050604050505020204" pitchFamily="18" charset="0"/>
              </a:rPr>
              <a:t>И это лишь малая часть предоставленных фото медицинских работников-фронтовиков Борисовской ЦРБ, кто принял самое непосредственное активное участие в оказании медицинской помощи раненым и больным в годы Великой Отечественной Войны.</a:t>
            </a:r>
            <a:endParaRPr lang="x-none" sz="2400" dirty="0">
              <a:latin typeface="Bookman Old Style" panose="02050604050505020204" pitchFamily="18" charset="0"/>
            </a:endParaRPr>
          </a:p>
        </p:txBody>
      </p:sp>
      <p:sp>
        <p:nvSpPr>
          <p:cNvPr id="6" name="TextBox 5">
            <a:extLst>
              <a:ext uri="{FF2B5EF4-FFF2-40B4-BE49-F238E27FC236}">
                <a16:creationId xmlns:a16="http://schemas.microsoft.com/office/drawing/2014/main" id="{1B4DC6F0-E03E-43C7-B166-A2D1FA776484}"/>
              </a:ext>
            </a:extLst>
          </p:cNvPr>
          <p:cNvSpPr txBox="1"/>
          <p:nvPr/>
        </p:nvSpPr>
        <p:spPr>
          <a:xfrm>
            <a:off x="213064" y="2136775"/>
            <a:ext cx="11700769" cy="4524315"/>
          </a:xfrm>
          <a:prstGeom prst="rect">
            <a:avLst/>
          </a:prstGeom>
          <a:noFill/>
        </p:spPr>
        <p:txBody>
          <a:bodyPr wrap="square" rtlCol="0">
            <a:spAutoFit/>
          </a:bodyPr>
          <a:lstStyle/>
          <a:p>
            <a:pPr indent="432000" algn="just"/>
            <a:r>
              <a:rPr lang="ru-RU" sz="2400" dirty="0">
                <a:latin typeface="Bookman Old Style" panose="02050604050505020204" pitchFamily="18" charset="0"/>
              </a:rPr>
              <a:t>Сразу после освобождения города Борисова </a:t>
            </a:r>
            <a:r>
              <a:rPr lang="ru-RU" sz="2400" b="1" i="1" dirty="0">
                <a:latin typeface="Bookman Old Style" panose="02050604050505020204" pitchFamily="18" charset="0"/>
              </a:rPr>
              <a:t>в июне 1944 года </a:t>
            </a:r>
            <a:r>
              <a:rPr lang="ru-RU" sz="2400" dirty="0" err="1">
                <a:latin typeface="Bookman Old Style" panose="02050604050505020204" pitchFamily="18" charset="0"/>
              </a:rPr>
              <a:t>борисовчане</a:t>
            </a:r>
            <a:r>
              <a:rPr lang="ru-RU" sz="2400" dirty="0">
                <a:latin typeface="Bookman Old Style" panose="02050604050505020204" pitchFamily="18" charset="0"/>
              </a:rPr>
              <a:t> и медицинские работники начали восстанавливать лечебные учреждения.</a:t>
            </a:r>
          </a:p>
          <a:p>
            <a:pPr indent="432000" algn="just"/>
            <a:r>
              <a:rPr lang="ru-RU" sz="2400" dirty="0">
                <a:latin typeface="Bookman Old Style" panose="02050604050505020204" pitchFamily="18" charset="0"/>
              </a:rPr>
              <a:t>1-ая Советская больница была восстановлена на 150 коек, а уже </a:t>
            </a:r>
            <a:r>
              <a:rPr lang="ru-RU" sz="2400" b="1" i="1" dirty="0">
                <a:latin typeface="Bookman Old Style" panose="02050604050505020204" pitchFamily="18" charset="0"/>
              </a:rPr>
              <a:t>к концу 1945 года</a:t>
            </a:r>
            <a:r>
              <a:rPr lang="ru-RU" sz="2400" dirty="0">
                <a:latin typeface="Bookman Old Style" panose="02050604050505020204" pitchFamily="18" charset="0"/>
              </a:rPr>
              <a:t> функционировала на 205 коек. В больнице работали терапевтическое, хирургическое, родильное, детское, противотуберкулезное и венерологическое отделения. Имелись аптека и рентгенологический кабинет. В  то время из персонала работало 9 врачей, 33 работника со средним медицинским образованием, 38 санитарок и 31 человек обслуживающего персонала.</a:t>
            </a:r>
          </a:p>
          <a:p>
            <a:pPr indent="432000" algn="just"/>
            <a:r>
              <a:rPr lang="ru-RU" sz="2400" dirty="0">
                <a:latin typeface="Bookman Old Style" panose="02050604050505020204" pitchFamily="18" charset="0"/>
              </a:rPr>
              <a:t>В послевоенные годы больницей руководили доктора Л.В. Бобылев и П.А. Сырников.</a:t>
            </a:r>
            <a:endParaRPr lang="x-none" sz="2400" dirty="0">
              <a:latin typeface="Bookman Old Style" panose="02050604050505020204" pitchFamily="18" charset="0"/>
            </a:endParaRPr>
          </a:p>
        </p:txBody>
      </p:sp>
    </p:spTree>
    <p:extLst>
      <p:ext uri="{BB962C8B-B14F-4D97-AF65-F5344CB8AC3E}">
        <p14:creationId xmlns:p14="http://schemas.microsoft.com/office/powerpoint/2010/main" val="3650232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A787A2-9A55-48F8-A117-CC8EE0368E2A}"/>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B1DE2B72-2682-401D-B969-9B02ECAB4DF1}"/>
              </a:ext>
            </a:extLst>
          </p:cNvPr>
          <p:cNvSpPr>
            <a:spLocks noGrp="1"/>
          </p:cNvSpPr>
          <p:nvPr>
            <p:ph idx="1"/>
          </p:nvPr>
        </p:nvSpPr>
        <p:spPr/>
        <p:txBody>
          <a:bodyPr/>
          <a:lstStyle/>
          <a:p>
            <a:endParaRPr lang="x-none"/>
          </a:p>
        </p:txBody>
      </p:sp>
      <p:pic>
        <p:nvPicPr>
          <p:cNvPr id="4" name="Picture 2" descr="Фото текстура старой выцветшей бумаги | Премиум Фото">
            <a:extLst>
              <a:ext uri="{FF2B5EF4-FFF2-40B4-BE49-F238E27FC236}">
                <a16:creationId xmlns:a16="http://schemas.microsoft.com/office/drawing/2014/main" id="{CE8546D9-4F34-466E-B794-528A135AE46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93896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6863" y="281354"/>
            <a:ext cx="11343926" cy="3046988"/>
          </a:xfrm>
          <a:prstGeom prst="rect">
            <a:avLst/>
          </a:prstGeom>
          <a:noFill/>
        </p:spPr>
        <p:txBody>
          <a:bodyPr wrap="square" rtlCol="0">
            <a:spAutoFit/>
          </a:bodyPr>
          <a:lstStyle/>
          <a:p>
            <a:pPr indent="432000" algn="just"/>
            <a:r>
              <a:rPr lang="ru-RU" sz="2400" b="1" i="1" dirty="0">
                <a:latin typeface="Bookman Old Style" pitchFamily="18" charset="0"/>
              </a:rPr>
              <a:t>В 1947 году </a:t>
            </a:r>
            <a:r>
              <a:rPr lang="ru-RU" sz="2400" dirty="0">
                <a:latin typeface="Bookman Old Style" pitchFamily="18" charset="0"/>
              </a:rPr>
              <a:t>больница функционирует уже на 270 коек, значительно возросло число врачей и персонала со средним медицинским образованием. Главным врачом больницы работал </a:t>
            </a:r>
            <a:r>
              <a:rPr lang="ru-RU" sz="2400" b="1" i="1" dirty="0">
                <a:latin typeface="Bookman Old Style" pitchFamily="18" charset="0"/>
              </a:rPr>
              <a:t>Исаак </a:t>
            </a:r>
            <a:r>
              <a:rPr lang="ru-RU" sz="2400" b="1" i="1" dirty="0" err="1">
                <a:latin typeface="Bookman Old Style" pitchFamily="18" charset="0"/>
              </a:rPr>
              <a:t>Куселевич</a:t>
            </a:r>
            <a:r>
              <a:rPr lang="ru-RU" sz="2400" b="1" i="1" dirty="0">
                <a:latin typeface="Bookman Old Style" pitchFamily="18" charset="0"/>
              </a:rPr>
              <a:t> Бобров</a:t>
            </a:r>
            <a:r>
              <a:rPr lang="ru-RU" sz="2400" dirty="0">
                <a:latin typeface="Bookman Old Style" pitchFamily="18" charset="0"/>
              </a:rPr>
              <a:t>, один из руководящих работников здравоохранения в Борисове. В это время улучшается оснащение больницы: открывается клинико-диагностическая лаборатория, физиотерапевтическое отделение. В эти годы формируется автопарк больницы: имеются две грузовые машины.</a:t>
            </a:r>
          </a:p>
        </p:txBody>
      </p:sp>
      <p:sp>
        <p:nvSpPr>
          <p:cNvPr id="8" name="TextBox 7"/>
          <p:cNvSpPr txBox="1"/>
          <p:nvPr/>
        </p:nvSpPr>
        <p:spPr>
          <a:xfrm>
            <a:off x="3657600" y="3320716"/>
            <a:ext cx="8001000" cy="3416320"/>
          </a:xfrm>
          <a:prstGeom prst="rect">
            <a:avLst/>
          </a:prstGeom>
          <a:noFill/>
        </p:spPr>
        <p:txBody>
          <a:bodyPr wrap="square" rtlCol="0">
            <a:spAutoFit/>
          </a:bodyPr>
          <a:lstStyle/>
          <a:p>
            <a:pPr indent="432000" algn="just"/>
            <a:r>
              <a:rPr lang="ru-RU" sz="2400" dirty="0">
                <a:latin typeface="Bookman Old Style" pitchFamily="18" charset="0"/>
              </a:rPr>
              <a:t>С </a:t>
            </a:r>
            <a:r>
              <a:rPr lang="ru-RU" sz="2400" b="1" i="1" dirty="0">
                <a:latin typeface="Bookman Old Style" pitchFamily="18" charset="0"/>
              </a:rPr>
              <a:t>1949 по 1951 год </a:t>
            </a:r>
            <a:r>
              <a:rPr lang="ru-RU" sz="2400" dirty="0">
                <a:latin typeface="Bookman Old Style" pitchFamily="18" charset="0"/>
              </a:rPr>
              <a:t>больницей руководил доктор </a:t>
            </a:r>
            <a:r>
              <a:rPr lang="ru-RU" sz="2400" b="1" i="1" dirty="0">
                <a:latin typeface="Bookman Old Style" pitchFamily="18" charset="0"/>
              </a:rPr>
              <a:t>Яков Григорьевич </a:t>
            </a:r>
            <a:r>
              <a:rPr lang="ru-RU" sz="2400" b="1" i="1" dirty="0" err="1">
                <a:latin typeface="Bookman Old Style" pitchFamily="18" charset="0"/>
              </a:rPr>
              <a:t>Зархин</a:t>
            </a:r>
            <a:r>
              <a:rPr lang="ru-RU" sz="2400" dirty="0">
                <a:latin typeface="Bookman Old Style" pitchFamily="18" charset="0"/>
              </a:rPr>
              <a:t>. В последующем долгое время руководил терапевтическим отделением больницы, был первым врачом-диетологом больницы.</a:t>
            </a:r>
          </a:p>
          <a:p>
            <a:pPr indent="432000" algn="just"/>
            <a:r>
              <a:rPr lang="ru-RU" sz="2400" dirty="0">
                <a:latin typeface="Bookman Old Style" pitchFamily="18" charset="0"/>
              </a:rPr>
              <a:t>В это же время за счет пристройки к терапевтическому корпусу расширены площади 1-ой Советской больницы, что позволило развернуть дополнительно </a:t>
            </a:r>
            <a:r>
              <a:rPr lang="ru-RU" sz="2400">
                <a:latin typeface="Bookman Old Style" pitchFamily="18" charset="0"/>
              </a:rPr>
              <a:t>65 коек.</a:t>
            </a:r>
            <a:endParaRPr lang="ru-RU" sz="2400" dirty="0">
              <a:latin typeface="Bookman Old Style"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541421" y="3368843"/>
            <a:ext cx="2476987" cy="2659095"/>
          </a:xfrm>
          <a:prstGeom prst="rect">
            <a:avLst/>
          </a:prstGeom>
          <a:noFill/>
          <a:ln w="9525">
            <a:noFill/>
            <a:miter lim="800000"/>
            <a:headEnd/>
            <a:tailEnd/>
          </a:ln>
          <a:effectLst/>
        </p:spPr>
      </p:pic>
      <p:sp>
        <p:nvSpPr>
          <p:cNvPr id="5" name="TextBox 4">
            <a:extLst>
              <a:ext uri="{FF2B5EF4-FFF2-40B4-BE49-F238E27FC236}">
                <a16:creationId xmlns:a16="http://schemas.microsoft.com/office/drawing/2014/main" id="{ED5B3817-13C8-4948-B60B-9CA370DB5552}"/>
              </a:ext>
            </a:extLst>
          </p:cNvPr>
          <p:cNvSpPr txBox="1"/>
          <p:nvPr/>
        </p:nvSpPr>
        <p:spPr>
          <a:xfrm>
            <a:off x="533400" y="6027938"/>
            <a:ext cx="2582779" cy="584775"/>
          </a:xfrm>
          <a:prstGeom prst="rect">
            <a:avLst/>
          </a:prstGeom>
          <a:noFill/>
        </p:spPr>
        <p:txBody>
          <a:bodyPr wrap="square" rtlCol="0">
            <a:spAutoFit/>
          </a:bodyPr>
          <a:lstStyle/>
          <a:p>
            <a:pPr algn="ctr"/>
            <a:r>
              <a:rPr lang="ru-RU" sz="1600" b="1" i="1" dirty="0" err="1">
                <a:solidFill>
                  <a:srgbClr val="7030A0"/>
                </a:solidFill>
                <a:latin typeface="Bookman Old Style" panose="02050604050505020204" pitchFamily="18" charset="0"/>
              </a:rPr>
              <a:t>Зархин</a:t>
            </a:r>
            <a:endParaRPr lang="ru-RU" sz="1600" b="1" i="1" dirty="0">
              <a:solidFill>
                <a:srgbClr val="7030A0"/>
              </a:solidFill>
              <a:latin typeface="Bookman Old Style" panose="02050604050505020204" pitchFamily="18" charset="0"/>
            </a:endParaRPr>
          </a:p>
          <a:p>
            <a:pPr algn="ctr"/>
            <a:r>
              <a:rPr lang="ru-RU" sz="1600" b="1" i="1" dirty="0">
                <a:solidFill>
                  <a:srgbClr val="7030A0"/>
                </a:solidFill>
                <a:latin typeface="Bookman Old Style" panose="02050604050505020204" pitchFamily="18" charset="0"/>
              </a:rPr>
              <a:t>Яков   Григорьевич</a:t>
            </a:r>
            <a:endParaRPr lang="ru-BY" sz="1600" b="1" i="1" dirty="0">
              <a:solidFill>
                <a:srgbClr val="7030A0"/>
              </a:solidFill>
              <a:latin typeface="Bookman Old Style" panose="02050604050505020204" pitchFamily="18" charset="0"/>
            </a:endParaRPr>
          </a:p>
        </p:txBody>
      </p:sp>
    </p:spTree>
    <p:extLst>
      <p:ext uri="{BB962C8B-B14F-4D97-AF65-F5344CB8AC3E}">
        <p14:creationId xmlns:p14="http://schemas.microsoft.com/office/powerpoint/2010/main" val="1697773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6E4BE1-747F-4F8A-BF0D-2874B0141370}"/>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9373DF47-AD19-43F0-AD55-7348C9CF2B30}"/>
              </a:ext>
            </a:extLst>
          </p:cNvPr>
          <p:cNvSpPr>
            <a:spLocks noGrp="1"/>
          </p:cNvSpPr>
          <p:nvPr>
            <p:ph idx="1"/>
          </p:nvPr>
        </p:nvSpPr>
        <p:spPr/>
        <p:txBody>
          <a:bodyPr/>
          <a:lstStyle/>
          <a:p>
            <a:endParaRPr lang="x-none"/>
          </a:p>
        </p:txBody>
      </p:sp>
      <p:pic>
        <p:nvPicPr>
          <p:cNvPr id="5" name="Picture 2" descr="Фото текстура старой выцветшей бумаги | Премиум Фото">
            <a:extLst>
              <a:ext uri="{FF2B5EF4-FFF2-40B4-BE49-F238E27FC236}">
                <a16:creationId xmlns:a16="http://schemas.microsoft.com/office/drawing/2014/main" id="{AA4CB70F-D146-40F6-953E-3057CD6E89E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cstate="print"/>
          <a:srcRect/>
          <a:stretch>
            <a:fillRect/>
          </a:stretch>
        </p:blipFill>
        <p:spPr bwMode="auto">
          <a:xfrm>
            <a:off x="348999" y="252747"/>
            <a:ext cx="2755147" cy="3513137"/>
          </a:xfrm>
          <a:prstGeom prst="rect">
            <a:avLst/>
          </a:prstGeom>
          <a:noFill/>
          <a:ln w="9525">
            <a:noFill/>
            <a:miter lim="800000"/>
            <a:headEnd/>
            <a:tailEnd/>
          </a:ln>
          <a:effectLst/>
        </p:spPr>
      </p:pic>
      <p:sp>
        <p:nvSpPr>
          <p:cNvPr id="6" name="TextBox 5"/>
          <p:cNvSpPr txBox="1"/>
          <p:nvPr/>
        </p:nvSpPr>
        <p:spPr>
          <a:xfrm>
            <a:off x="348916" y="3838074"/>
            <a:ext cx="2743199" cy="646331"/>
          </a:xfrm>
          <a:prstGeom prst="rect">
            <a:avLst/>
          </a:prstGeom>
          <a:noFill/>
        </p:spPr>
        <p:txBody>
          <a:bodyPr wrap="square" rtlCol="0">
            <a:spAutoFit/>
          </a:bodyPr>
          <a:lstStyle/>
          <a:p>
            <a:pPr algn="ctr"/>
            <a:r>
              <a:rPr lang="ru-RU" b="1" i="1" dirty="0">
                <a:solidFill>
                  <a:srgbClr val="7030A0"/>
                </a:solidFill>
                <a:latin typeface="Bookman Old Style" pitchFamily="18" charset="0"/>
              </a:rPr>
              <a:t>Мордвинов</a:t>
            </a:r>
          </a:p>
          <a:p>
            <a:pPr algn="ctr"/>
            <a:r>
              <a:rPr lang="ru-RU" b="1" i="1" dirty="0">
                <a:solidFill>
                  <a:srgbClr val="7030A0"/>
                </a:solidFill>
                <a:latin typeface="Bookman Old Style" pitchFamily="18" charset="0"/>
              </a:rPr>
              <a:t>Борис   Николаевич</a:t>
            </a:r>
          </a:p>
        </p:txBody>
      </p:sp>
      <p:sp>
        <p:nvSpPr>
          <p:cNvPr id="7" name="TextBox 6"/>
          <p:cNvSpPr txBox="1"/>
          <p:nvPr/>
        </p:nvSpPr>
        <p:spPr>
          <a:xfrm>
            <a:off x="3200400" y="180474"/>
            <a:ext cx="8626641" cy="5016758"/>
          </a:xfrm>
          <a:prstGeom prst="rect">
            <a:avLst/>
          </a:prstGeom>
          <a:noFill/>
        </p:spPr>
        <p:txBody>
          <a:bodyPr wrap="square" rtlCol="0">
            <a:spAutoFit/>
          </a:bodyPr>
          <a:lstStyle/>
          <a:p>
            <a:pPr indent="432000" algn="just"/>
            <a:r>
              <a:rPr lang="ru-RU" sz="2000" dirty="0">
                <a:latin typeface="Bookman Old Style" pitchFamily="18" charset="0"/>
              </a:rPr>
              <a:t>С </a:t>
            </a:r>
            <a:r>
              <a:rPr lang="ru-RU" sz="2000" b="1" i="1" dirty="0">
                <a:latin typeface="Bookman Old Style" pitchFamily="18" charset="0"/>
              </a:rPr>
              <a:t>1951 по 1970 года</a:t>
            </a:r>
            <a:r>
              <a:rPr lang="ru-RU" sz="2000" dirty="0">
                <a:latin typeface="Bookman Old Style" pitchFamily="18" charset="0"/>
              </a:rPr>
              <a:t> главным врачом больницы назначен </a:t>
            </a:r>
            <a:r>
              <a:rPr lang="ru-RU" sz="2000" b="1" i="1" dirty="0">
                <a:latin typeface="Bookman Old Style" pitchFamily="18" charset="0"/>
              </a:rPr>
              <a:t>Борис Николаевич Мордвинов.</a:t>
            </a:r>
            <a:r>
              <a:rPr lang="ru-RU" sz="2000" dirty="0">
                <a:latin typeface="Bookman Old Style" pitchFamily="18" charset="0"/>
              </a:rPr>
              <a:t> В годы войны являлся начальником хирургического отделения военного госпиталя, чуть позже стал начальником военного госпиталя. Заслуженный врач БССР (1966). Удостоен государственных и правительственных наград.</a:t>
            </a:r>
          </a:p>
          <a:p>
            <a:pPr indent="432000" algn="just"/>
            <a:r>
              <a:rPr lang="ru-RU" sz="2000" dirty="0">
                <a:latin typeface="Bookman Old Style" pitchFamily="18" charset="0"/>
              </a:rPr>
              <a:t>В период руководства Бориса Николаевича больница постепенно расширяется – функционирует на 300 коек. Улучшается ее оснащение. Регулярно ведется ремонт корпусов, расширяется автопарк за счет приобретения легковых автомобилей. В 1962 году была введена в строй типовая поликлиника в новой части города, в здание которой переехала 2-ая поликлиника. Вскоре поликлиника была признана школой передового опыта в Республике по обслуживанию инвалидов Великой Отечественной войны.</a:t>
            </a:r>
          </a:p>
          <a:p>
            <a:pPr indent="432000" algn="just"/>
            <a:endParaRPr lang="ru-RU" sz="2000" b="1" i="1" dirty="0">
              <a:latin typeface="Bookman Old Style" pitchFamily="18" charset="0"/>
            </a:endParaRPr>
          </a:p>
        </p:txBody>
      </p:sp>
      <p:sp>
        <p:nvSpPr>
          <p:cNvPr id="8" name="TextBox 7"/>
          <p:cNvSpPr txBox="1"/>
          <p:nvPr/>
        </p:nvSpPr>
        <p:spPr>
          <a:xfrm>
            <a:off x="312821" y="4752474"/>
            <a:ext cx="11429999" cy="2246769"/>
          </a:xfrm>
          <a:prstGeom prst="rect">
            <a:avLst/>
          </a:prstGeom>
          <a:noFill/>
        </p:spPr>
        <p:txBody>
          <a:bodyPr wrap="square" rtlCol="0">
            <a:spAutoFit/>
          </a:bodyPr>
          <a:lstStyle/>
          <a:p>
            <a:pPr indent="432000" algn="just"/>
            <a:r>
              <a:rPr lang="ru-RU" sz="2000" dirty="0">
                <a:latin typeface="Bookman Old Style" pitchFamily="18" charset="0"/>
              </a:rPr>
              <a:t>В 1968 году был построен третий двухэтажный корпус, в котором разместилось родильное отделение на 70 коек и гинекологическое отделение на 60 коек.</a:t>
            </a:r>
          </a:p>
          <a:p>
            <a:pPr indent="432000" algn="just"/>
            <a:r>
              <a:rPr lang="ru-RU" sz="2000" dirty="0">
                <a:latin typeface="Bookman Old Style" pitchFamily="18" charset="0"/>
              </a:rPr>
              <a:t>Из отчета тех лет: </a:t>
            </a:r>
            <a:r>
              <a:rPr lang="ru-RU" sz="2000" i="1" dirty="0">
                <a:latin typeface="Bookman Old Style" pitchFamily="18" charset="0"/>
              </a:rPr>
              <a:t>«В виду больших достижений советской медицины, повышения культуры населения и медицинского обслуживания для спасения жизни больных стали шире применяться такие медикаменты как стрептомицин, синтомицин, пенициллин, глюкоза, сыворотки. 30% средств израсходуется на приобретение перевязочных материалов».</a:t>
            </a:r>
            <a:endParaRPr lang="ru-RU" sz="2000" dirty="0">
              <a:latin typeface="Bookman Old Style" pitchFamily="18" charset="0"/>
            </a:endParaRPr>
          </a:p>
        </p:txBody>
      </p:sp>
    </p:spTree>
    <p:extLst>
      <p:ext uri="{BB962C8B-B14F-4D97-AF65-F5344CB8AC3E}">
        <p14:creationId xmlns:p14="http://schemas.microsoft.com/office/powerpoint/2010/main" val="1049864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6A655D-EAA1-4E43-A46B-C9AEE50DF55F}"/>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7032B230-9B39-48FF-B558-CD6A86B053C8}"/>
              </a:ext>
            </a:extLst>
          </p:cNvPr>
          <p:cNvSpPr>
            <a:spLocks noGrp="1"/>
          </p:cNvSpPr>
          <p:nvPr>
            <p:ph idx="1"/>
          </p:nvPr>
        </p:nvSpPr>
        <p:spPr/>
        <p:txBody>
          <a:bodyPr/>
          <a:lstStyle/>
          <a:p>
            <a:endParaRPr lang="x-none"/>
          </a:p>
        </p:txBody>
      </p:sp>
      <p:pic>
        <p:nvPicPr>
          <p:cNvPr id="4" name="Picture 2" descr="Фото текстура старой выцветшей бумаги | Премиум Фото">
            <a:extLst>
              <a:ext uri="{FF2B5EF4-FFF2-40B4-BE49-F238E27FC236}">
                <a16:creationId xmlns:a16="http://schemas.microsoft.com/office/drawing/2014/main" id="{183D9DDE-47E8-450C-B8E3-6194720D14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C:\Documents and Settings\Home\Рабочий стол\2010_05_08\IMG_0001.jpg"/>
          <p:cNvPicPr/>
          <p:nvPr/>
        </p:nvPicPr>
        <p:blipFill>
          <a:blip r:embed="rId3" cstate="print">
            <a:extLst>
              <a:ext uri="{28A0092B-C50C-407E-A947-70E740481C1C}">
                <a14:useLocalDpi xmlns:a14="http://schemas.microsoft.com/office/drawing/2010/main" val="0"/>
              </a:ext>
            </a:extLst>
          </a:blip>
          <a:srcRect l="20786" t="12308" r="22472" b="28204"/>
          <a:stretch>
            <a:fillRect/>
          </a:stretch>
        </p:blipFill>
        <p:spPr bwMode="auto">
          <a:xfrm>
            <a:off x="312819" y="216568"/>
            <a:ext cx="2562727" cy="3260558"/>
          </a:xfrm>
          <a:prstGeom prst="rect">
            <a:avLst/>
          </a:prstGeom>
          <a:noFill/>
          <a:ln>
            <a:noFill/>
          </a:ln>
        </p:spPr>
      </p:pic>
      <p:sp>
        <p:nvSpPr>
          <p:cNvPr id="6" name="TextBox 5"/>
          <p:cNvSpPr txBox="1"/>
          <p:nvPr/>
        </p:nvSpPr>
        <p:spPr>
          <a:xfrm>
            <a:off x="195308" y="3501189"/>
            <a:ext cx="2752077" cy="646331"/>
          </a:xfrm>
          <a:prstGeom prst="rect">
            <a:avLst/>
          </a:prstGeom>
          <a:noFill/>
        </p:spPr>
        <p:txBody>
          <a:bodyPr wrap="square" rtlCol="0">
            <a:spAutoFit/>
          </a:bodyPr>
          <a:lstStyle/>
          <a:p>
            <a:pPr algn="ctr"/>
            <a:r>
              <a:rPr lang="ru-RU" b="1" i="1" dirty="0">
                <a:solidFill>
                  <a:srgbClr val="7030A0"/>
                </a:solidFill>
                <a:latin typeface="Bookman Old Style" pitchFamily="18" charset="0"/>
              </a:rPr>
              <a:t>Лихачев</a:t>
            </a:r>
          </a:p>
          <a:p>
            <a:pPr algn="ctr"/>
            <a:r>
              <a:rPr lang="ru-RU" b="1" i="1" dirty="0">
                <a:solidFill>
                  <a:srgbClr val="7030A0"/>
                </a:solidFill>
                <a:latin typeface="Bookman Old Style" pitchFamily="18" charset="0"/>
              </a:rPr>
              <a:t>Марат Степанович</a:t>
            </a:r>
          </a:p>
        </p:txBody>
      </p:sp>
      <p:sp>
        <p:nvSpPr>
          <p:cNvPr id="7" name="TextBox 6"/>
          <p:cNvSpPr txBox="1"/>
          <p:nvPr/>
        </p:nvSpPr>
        <p:spPr>
          <a:xfrm>
            <a:off x="2851484" y="240632"/>
            <a:ext cx="8927431" cy="3785652"/>
          </a:xfrm>
          <a:prstGeom prst="rect">
            <a:avLst/>
          </a:prstGeom>
          <a:noFill/>
        </p:spPr>
        <p:txBody>
          <a:bodyPr wrap="square" rtlCol="0">
            <a:spAutoFit/>
          </a:bodyPr>
          <a:lstStyle/>
          <a:p>
            <a:pPr indent="432000" algn="just"/>
            <a:r>
              <a:rPr lang="ru-RU" sz="2000" dirty="0">
                <a:latin typeface="Bookman Old Style" pitchFamily="18" charset="0"/>
              </a:rPr>
              <a:t>В </a:t>
            </a:r>
            <a:r>
              <a:rPr lang="ru-RU" sz="2000" b="1" i="1" dirty="0">
                <a:latin typeface="Bookman Old Style" pitchFamily="18" charset="0"/>
              </a:rPr>
              <a:t>1971 году </a:t>
            </a:r>
            <a:r>
              <a:rPr lang="ru-RU" sz="2000" dirty="0">
                <a:latin typeface="Bookman Old Style" pitchFamily="18" charset="0"/>
              </a:rPr>
              <a:t>главным врачом больницы становится </a:t>
            </a:r>
            <a:r>
              <a:rPr lang="ru-RU" sz="2000" b="1" i="1" dirty="0">
                <a:latin typeface="Bookman Old Style" pitchFamily="18" charset="0"/>
              </a:rPr>
              <a:t>Марат Степанович Лихачев, </a:t>
            </a:r>
            <a:r>
              <a:rPr lang="ru-RU" sz="2000" dirty="0">
                <a:latin typeface="Bookman Old Style" pitchFamily="18" charset="0"/>
              </a:rPr>
              <a:t>который проработал в этой должности до 1984 года. Награжден орденом Трудового Красного Знамени.</a:t>
            </a:r>
          </a:p>
          <a:p>
            <a:pPr indent="432000" algn="just"/>
            <a:r>
              <a:rPr lang="ru-RU" sz="2000" dirty="0">
                <a:latin typeface="Bookman Old Style" pitchFamily="18" charset="0"/>
              </a:rPr>
              <a:t>За этот период шло дальнейшее расширение больницы. В 1973 году мощность 1-ой Советской больницы была доведена до 565 коек, что позволило открыть новые отделения. Их хирургического отделения выделились травматологическое отделение на 60 коек (заведующий З.И. Карасик) и урологическое отделение на 30 коек (заведующий </a:t>
            </a:r>
            <a:r>
              <a:rPr lang="ru-RU" sz="2000" dirty="0" err="1">
                <a:latin typeface="Bookman Old Style" pitchFamily="18" charset="0"/>
              </a:rPr>
              <a:t>Е.П.Малаховский</a:t>
            </a:r>
            <a:r>
              <a:rPr lang="ru-RU" sz="2000" dirty="0">
                <a:latin typeface="Bookman Old Style" pitchFamily="18" charset="0"/>
              </a:rPr>
              <a:t>).</a:t>
            </a:r>
          </a:p>
          <a:p>
            <a:pPr indent="432000" algn="just"/>
            <a:r>
              <a:rPr lang="ru-RU" sz="2000" dirty="0">
                <a:latin typeface="Bookman Old Style" pitchFamily="18" charset="0"/>
              </a:rPr>
              <a:t>Самостоятельными стали оториноларингологическое отделение (заведующий </a:t>
            </a:r>
            <a:r>
              <a:rPr lang="ru-RU" sz="2000" dirty="0" err="1">
                <a:latin typeface="Bookman Old Style" pitchFamily="18" charset="0"/>
              </a:rPr>
              <a:t>Аранович</a:t>
            </a:r>
            <a:r>
              <a:rPr lang="ru-RU" sz="2000" dirty="0">
                <a:latin typeface="Bookman Old Style" pitchFamily="18" charset="0"/>
              </a:rPr>
              <a:t> А.Г.) и офтальмологическое отделение (заведующая Нисневич З.Ш.).</a:t>
            </a:r>
          </a:p>
        </p:txBody>
      </p:sp>
      <p:sp>
        <p:nvSpPr>
          <p:cNvPr id="8" name="TextBox 7"/>
          <p:cNvSpPr txBox="1"/>
          <p:nvPr/>
        </p:nvSpPr>
        <p:spPr>
          <a:xfrm>
            <a:off x="276727" y="4223085"/>
            <a:ext cx="11345778" cy="1631216"/>
          </a:xfrm>
          <a:prstGeom prst="rect">
            <a:avLst/>
          </a:prstGeom>
          <a:noFill/>
        </p:spPr>
        <p:txBody>
          <a:bodyPr wrap="square" rtlCol="0">
            <a:spAutoFit/>
          </a:bodyPr>
          <a:lstStyle/>
          <a:p>
            <a:pPr indent="432000" algn="just"/>
            <a:r>
              <a:rPr lang="ru-RU" sz="2000" dirty="0">
                <a:latin typeface="Bookman Old Style" pitchFamily="18" charset="0"/>
              </a:rPr>
              <a:t>Расширились детское и терапевтическое отделения. Шесть отделений больницы стали выполнять функцию межрайонных.</a:t>
            </a:r>
          </a:p>
          <a:p>
            <a:pPr indent="432000" algn="just"/>
            <a:r>
              <a:rPr lang="ru-RU" sz="2000" dirty="0">
                <a:latin typeface="Bookman Old Style" pitchFamily="18" charset="0"/>
              </a:rPr>
              <a:t>В начале 80-х </a:t>
            </a:r>
            <a:r>
              <a:rPr lang="ru-RU" sz="2000" dirty="0" err="1">
                <a:latin typeface="Bookman Old Style" pitchFamily="18" charset="0"/>
              </a:rPr>
              <a:t>гг</a:t>
            </a:r>
            <a:r>
              <a:rPr lang="ru-RU" sz="2000" dirty="0">
                <a:latin typeface="Bookman Old Style" pitchFamily="18" charset="0"/>
              </a:rPr>
              <a:t> в городе начали вводиться в строй ряд заводов союзного подчинения. В этой связи, за счет миграционных процессов и естественного прироста начался бурный рост населения города. </a:t>
            </a:r>
          </a:p>
        </p:txBody>
      </p:sp>
    </p:spTree>
    <p:extLst>
      <p:ext uri="{BB962C8B-B14F-4D97-AF65-F5344CB8AC3E}">
        <p14:creationId xmlns:p14="http://schemas.microsoft.com/office/powerpoint/2010/main" val="2735413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F247AB-1953-43E7-A2BB-9E32D6E06CDB}"/>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00F163FC-4C16-421C-8CFF-F83E0D927934}"/>
              </a:ext>
            </a:extLst>
          </p:cNvPr>
          <p:cNvSpPr>
            <a:spLocks noGrp="1"/>
          </p:cNvSpPr>
          <p:nvPr>
            <p:ph idx="1"/>
          </p:nvPr>
        </p:nvSpPr>
        <p:spPr/>
        <p:txBody>
          <a:bodyPr/>
          <a:lstStyle/>
          <a:p>
            <a:endParaRPr lang="x-none"/>
          </a:p>
        </p:txBody>
      </p:sp>
      <p:pic>
        <p:nvPicPr>
          <p:cNvPr id="5122" name="Picture 2" descr="Нежно зеленый фон для презентации - 62 фото"/>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
        <p:nvSpPr>
          <p:cNvPr id="6" name="TextBox 5"/>
          <p:cNvSpPr txBox="1"/>
          <p:nvPr/>
        </p:nvSpPr>
        <p:spPr>
          <a:xfrm>
            <a:off x="409074" y="168442"/>
            <a:ext cx="11381873" cy="7294305"/>
          </a:xfrm>
          <a:prstGeom prst="rect">
            <a:avLst/>
          </a:prstGeom>
          <a:noFill/>
        </p:spPr>
        <p:txBody>
          <a:bodyPr wrap="square" rtlCol="0">
            <a:spAutoFit/>
          </a:bodyPr>
          <a:lstStyle/>
          <a:p>
            <a:pPr indent="432000" algn="just"/>
            <a:r>
              <a:rPr lang="ru-RU" sz="2000" b="1" i="1" dirty="0">
                <a:effectLst>
                  <a:outerShdw blurRad="38100" dist="38100" dir="2700000" algn="tl">
                    <a:srgbClr val="000000">
                      <a:alpha val="43137"/>
                    </a:srgbClr>
                  </a:outerShdw>
                </a:effectLst>
                <a:latin typeface="Bookman Old Style" pitchFamily="18" charset="0"/>
              </a:rPr>
              <a:t>28 января 1982 года </a:t>
            </a:r>
            <a:r>
              <a:rPr lang="ru-RU" sz="2000" dirty="0">
                <a:latin typeface="Bookman Old Style" pitchFamily="18" charset="0"/>
              </a:rPr>
              <a:t>1-ая Советская больница города Борисова переименована в </a:t>
            </a:r>
            <a:r>
              <a:rPr lang="ru-RU" sz="2400" b="1" i="1" dirty="0" err="1">
                <a:effectLst>
                  <a:outerShdw blurRad="38100" dist="38100" dir="2700000" algn="tl">
                    <a:srgbClr val="000000">
                      <a:alpha val="43137"/>
                    </a:srgbClr>
                  </a:outerShdw>
                </a:effectLst>
                <a:latin typeface="Bookman Old Style" pitchFamily="18" charset="0"/>
              </a:rPr>
              <a:t>Борисовскую</a:t>
            </a:r>
            <a:r>
              <a:rPr lang="ru-RU" sz="2400" b="1" i="1" dirty="0">
                <a:effectLst>
                  <a:outerShdw blurRad="38100" dist="38100" dir="2700000" algn="tl">
                    <a:srgbClr val="000000">
                      <a:alpha val="43137"/>
                    </a:srgbClr>
                  </a:outerShdw>
                </a:effectLst>
                <a:latin typeface="Bookman Old Style" pitchFamily="18" charset="0"/>
              </a:rPr>
              <a:t> городскую больницу </a:t>
            </a:r>
            <a:r>
              <a:rPr lang="ru-RU" sz="2000" dirty="0">
                <a:latin typeface="Bookman Old Style" pitchFamily="18" charset="0"/>
              </a:rPr>
              <a:t>(приказ от 28.01.1982 г №16).</a:t>
            </a:r>
          </a:p>
          <a:p>
            <a:pPr marL="2520000" indent="432000" algn="just"/>
            <a:endParaRPr lang="ru-RU" sz="2000" b="1" i="1" dirty="0">
              <a:effectLst>
                <a:outerShdw blurRad="38100" dist="38100" dir="2700000" algn="tl">
                  <a:srgbClr val="000000">
                    <a:alpha val="43137"/>
                  </a:srgbClr>
                </a:outerShdw>
              </a:effectLst>
              <a:latin typeface="Bookman Old Style" pitchFamily="18" charset="0"/>
            </a:endParaRPr>
          </a:p>
          <a:p>
            <a:pPr marL="2520000" indent="432000" algn="just"/>
            <a:r>
              <a:rPr lang="ru-RU" sz="2000" dirty="0">
                <a:latin typeface="Bookman Old Style" pitchFamily="18" charset="0"/>
              </a:rPr>
              <a:t>В июне 1985 года под руководством главного врача </a:t>
            </a:r>
            <a:r>
              <a:rPr lang="ru-RU" sz="2000" dirty="0" err="1">
                <a:latin typeface="Bookman Old Style" pitchFamily="18" charset="0"/>
              </a:rPr>
              <a:t>Борисовской</a:t>
            </a:r>
            <a:r>
              <a:rPr lang="ru-RU" sz="2000" dirty="0">
                <a:latin typeface="Bookman Old Style" pitchFamily="18" charset="0"/>
              </a:rPr>
              <a:t> городской больницы </a:t>
            </a:r>
            <a:r>
              <a:rPr lang="ru-RU" sz="2000" b="1" i="1" dirty="0" err="1">
                <a:effectLst>
                  <a:outerShdw blurRad="38100" dist="38100" dir="2700000" algn="tl">
                    <a:srgbClr val="000000">
                      <a:alpha val="43137"/>
                    </a:srgbClr>
                  </a:outerShdw>
                </a:effectLst>
                <a:latin typeface="Bookman Old Style" pitchFamily="18" charset="0"/>
              </a:rPr>
              <a:t>Шкутова</a:t>
            </a:r>
            <a:r>
              <a:rPr lang="ru-RU" sz="2000" b="1" i="1" dirty="0">
                <a:effectLst>
                  <a:outerShdw blurRad="38100" dist="38100" dir="2700000" algn="tl">
                    <a:srgbClr val="000000">
                      <a:alpha val="43137"/>
                    </a:srgbClr>
                  </a:outerShdw>
                </a:effectLst>
                <a:latin typeface="Bookman Old Style" pitchFamily="18" charset="0"/>
              </a:rPr>
              <a:t> Олега Алексеевича </a:t>
            </a:r>
            <a:r>
              <a:rPr lang="ru-RU" sz="2000" dirty="0">
                <a:latin typeface="Bookman Old Style" pitchFamily="18" charset="0"/>
              </a:rPr>
              <a:t>начато строительство нового хирургического корпуса на 300 коек.</a:t>
            </a:r>
          </a:p>
          <a:p>
            <a:pPr marL="2520000" indent="432000" algn="just"/>
            <a:r>
              <a:rPr lang="ru-RU" sz="2000" dirty="0">
                <a:latin typeface="Bookman Old Style" pitchFamily="18" charset="0"/>
              </a:rPr>
              <a:t>Олег Алексеевич является Отличником здравоохранения СССР. В должности главного врача был до 1987 года.</a:t>
            </a:r>
          </a:p>
          <a:p>
            <a:pPr marL="2520000" indent="432000" algn="just"/>
            <a:r>
              <a:rPr lang="ru-RU" sz="2000" dirty="0">
                <a:latin typeface="Bookman Old Style" pitchFamily="18" charset="0"/>
              </a:rPr>
              <a:t> С 1987 по 2005 </a:t>
            </a:r>
            <a:r>
              <a:rPr lang="ru-RU" sz="2000" dirty="0" err="1">
                <a:latin typeface="Bookman Old Style" pitchFamily="18" charset="0"/>
              </a:rPr>
              <a:t>гг</a:t>
            </a:r>
            <a:r>
              <a:rPr lang="ru-RU" sz="2000" dirty="0">
                <a:latin typeface="Bookman Old Style" pitchFamily="18" charset="0"/>
              </a:rPr>
              <a:t> заместитель главного врача Борисовского городского территориального медицинского объединения по медицинскому обслуживанию.  С 2005 года работал врачом-урологом в поликлинике №4.</a:t>
            </a:r>
          </a:p>
          <a:p>
            <a:pPr indent="432000" algn="just"/>
            <a:r>
              <a:rPr lang="ru-RU" sz="2000" dirty="0" err="1">
                <a:latin typeface="Bookman Old Style" pitchFamily="18" charset="0"/>
              </a:rPr>
              <a:t>Шкутов</a:t>
            </a:r>
            <a:r>
              <a:rPr lang="ru-RU" sz="2000" dirty="0">
                <a:latin typeface="Bookman Old Style" pitchFamily="18" charset="0"/>
              </a:rPr>
              <a:t> является автором трех научных работ, двух рационализаторских предложений. Награжден грамотой Министерства здравоохранения БССР. </a:t>
            </a:r>
          </a:p>
          <a:p>
            <a:pPr indent="432000" algn="just"/>
            <a:endParaRPr lang="ru-RU" sz="2000" dirty="0">
              <a:latin typeface="Bookman Old Style" pitchFamily="18" charset="0"/>
            </a:endParaRPr>
          </a:p>
          <a:p>
            <a:pPr indent="432000" algn="just"/>
            <a:r>
              <a:rPr lang="ru-RU" sz="2000" b="1" i="1" dirty="0">
                <a:effectLst>
                  <a:outerShdw blurRad="38100" dist="38100" dir="2700000" algn="tl">
                    <a:srgbClr val="000000">
                      <a:alpha val="43137"/>
                    </a:srgbClr>
                  </a:outerShdw>
                </a:effectLst>
                <a:latin typeface="Bookman Old Style" pitchFamily="18" charset="0"/>
              </a:rPr>
              <a:t>16 февраля 1987 года </a:t>
            </a:r>
            <a:r>
              <a:rPr lang="ru-RU" sz="2000" dirty="0">
                <a:latin typeface="Bookman Old Style" pitchFamily="18" charset="0"/>
              </a:rPr>
              <a:t>Борисовская городская больница переименована в </a:t>
            </a:r>
            <a:r>
              <a:rPr lang="ru-RU" sz="2400" b="1" i="1" dirty="0" err="1">
                <a:effectLst>
                  <a:outerShdw blurRad="38100" dist="38100" dir="2700000" algn="tl">
                    <a:srgbClr val="000000">
                      <a:alpha val="43137"/>
                    </a:srgbClr>
                  </a:outerShdw>
                </a:effectLst>
                <a:latin typeface="Bookman Old Style" pitchFamily="18" charset="0"/>
              </a:rPr>
              <a:t>Борисовскую</a:t>
            </a:r>
            <a:r>
              <a:rPr lang="ru-RU" sz="2400" b="1" i="1" dirty="0">
                <a:effectLst>
                  <a:outerShdw blurRad="38100" dist="38100" dir="2700000" algn="tl">
                    <a:srgbClr val="000000">
                      <a:alpha val="43137"/>
                    </a:srgbClr>
                  </a:outerShdw>
                </a:effectLst>
                <a:latin typeface="Bookman Old Style" pitchFamily="18" charset="0"/>
              </a:rPr>
              <a:t> центральную городскую больницу </a:t>
            </a:r>
            <a:r>
              <a:rPr lang="ru-RU" sz="2000" dirty="0">
                <a:latin typeface="Bookman Old Style" pitchFamily="18" charset="0"/>
              </a:rPr>
              <a:t>(приказ от 16.02.1987 г №45). На должность главного врача центральной городской больницы назначен заведующий1 </a:t>
            </a:r>
            <a:r>
              <a:rPr lang="ru-RU" sz="2000" dirty="0" err="1">
                <a:latin typeface="Bookman Old Style" pitchFamily="18" charset="0"/>
              </a:rPr>
              <a:t>горздравоотделом</a:t>
            </a:r>
            <a:r>
              <a:rPr lang="ru-RU" sz="2000" dirty="0">
                <a:latin typeface="Bookman Old Style" pitchFamily="18" charset="0"/>
              </a:rPr>
              <a:t> </a:t>
            </a:r>
            <a:r>
              <a:rPr lang="ru-RU" sz="2000" b="1" i="1" dirty="0">
                <a:latin typeface="Bookman Old Style" pitchFamily="18" charset="0"/>
              </a:rPr>
              <a:t>Станислав Антонович Кузнецов.</a:t>
            </a:r>
          </a:p>
          <a:p>
            <a:pPr indent="432000" algn="just"/>
            <a:endParaRPr lang="ru-RU" sz="2000" dirty="0">
              <a:latin typeface="Bookman Old Style" pitchFamily="18" charset="0"/>
            </a:endParaRPr>
          </a:p>
          <a:p>
            <a:pPr indent="432000" algn="just"/>
            <a:endParaRPr lang="ru-RU" sz="2000" dirty="0">
              <a:latin typeface="Bookman Old Style" pitchFamily="18" charset="0"/>
            </a:endParaRPr>
          </a:p>
          <a:p>
            <a:pPr indent="432000" algn="just"/>
            <a:endParaRPr lang="ru-RU" sz="2000" dirty="0">
              <a:latin typeface="Bookman Old Style" pitchFamily="18" charset="0"/>
            </a:endParaRPr>
          </a:p>
          <a:p>
            <a:pPr indent="432000" algn="just"/>
            <a:endParaRPr lang="ru-RU" sz="2000" dirty="0">
              <a:latin typeface="Bookman Old Style" pitchFamily="18" charset="0"/>
            </a:endParaRPr>
          </a:p>
        </p:txBody>
      </p:sp>
      <p:sp>
        <p:nvSpPr>
          <p:cNvPr id="5124" name="AutoShape 4" descr="Недоступный Борисов | EX-PRESS.B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7" name="Рисунок 6" descr="C:\Documents and Settings\Home\Рабочий стол\2009_12_08\IMG_000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335" y="1106905"/>
            <a:ext cx="2305802" cy="2695074"/>
          </a:xfrm>
          <a:prstGeom prst="rect">
            <a:avLst/>
          </a:prstGeom>
          <a:noFill/>
          <a:ln>
            <a:noFill/>
          </a:ln>
        </p:spPr>
      </p:pic>
    </p:spTree>
    <p:extLst>
      <p:ext uri="{BB962C8B-B14F-4D97-AF65-F5344CB8AC3E}">
        <p14:creationId xmlns:p14="http://schemas.microsoft.com/office/powerpoint/2010/main" val="2126759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599D28-B266-498F-84C7-1B1A81FE709D}"/>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9284CB01-A6E1-414B-9DA8-295521577F56}"/>
              </a:ext>
            </a:extLst>
          </p:cNvPr>
          <p:cNvSpPr>
            <a:spLocks noGrp="1"/>
          </p:cNvSpPr>
          <p:nvPr>
            <p:ph idx="1"/>
          </p:nvPr>
        </p:nvSpPr>
        <p:spPr/>
        <p:txBody>
          <a:bodyPr/>
          <a:lstStyle/>
          <a:p>
            <a:endParaRPr lang="x-none"/>
          </a:p>
        </p:txBody>
      </p:sp>
      <p:pic>
        <p:nvPicPr>
          <p:cNvPr id="4" name="Picture 2" descr="Нежно зеленый фон для презентации - 62 фото"/>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pic>
        <p:nvPicPr>
          <p:cNvPr id="5" name="Рисунок 4" descr="кузнецов">
            <a:extLst>
              <a:ext uri="{FF2B5EF4-FFF2-40B4-BE49-F238E27FC236}">
                <a16:creationId xmlns:a16="http://schemas.microsoft.com/office/drawing/2014/main" id="{202BD5BD-A6F0-4314-BBC0-7DAA1BCDF575}"/>
              </a:ext>
            </a:extLst>
          </p:cNvPr>
          <p:cNvPicPr/>
          <p:nvPr/>
        </p:nvPicPr>
        <p:blipFill>
          <a:blip r:embed="rId3" cstate="print">
            <a:grayscl/>
            <a:extLst>
              <a:ext uri="{28A0092B-C50C-407E-A947-70E740481C1C}">
                <a14:useLocalDpi xmlns:a14="http://schemas.microsoft.com/office/drawing/2010/main" val="0"/>
              </a:ext>
            </a:extLst>
          </a:blip>
          <a:srcRect/>
          <a:stretch>
            <a:fillRect/>
          </a:stretch>
        </p:blipFill>
        <p:spPr bwMode="auto">
          <a:xfrm>
            <a:off x="331433" y="133165"/>
            <a:ext cx="2209800" cy="2599842"/>
          </a:xfrm>
          <a:prstGeom prst="rect">
            <a:avLst/>
          </a:prstGeom>
          <a:noFill/>
          <a:ln>
            <a:noFill/>
          </a:ln>
        </p:spPr>
      </p:pic>
      <p:sp>
        <p:nvSpPr>
          <p:cNvPr id="6" name="Прямоугольник 5">
            <a:extLst>
              <a:ext uri="{FF2B5EF4-FFF2-40B4-BE49-F238E27FC236}">
                <a16:creationId xmlns:a16="http://schemas.microsoft.com/office/drawing/2014/main" id="{9081DC75-04CB-4FF2-A20C-ADCD036E3C79}"/>
              </a:ext>
            </a:extLst>
          </p:cNvPr>
          <p:cNvSpPr/>
          <p:nvPr/>
        </p:nvSpPr>
        <p:spPr>
          <a:xfrm>
            <a:off x="1" y="2733007"/>
            <a:ext cx="2920752" cy="584775"/>
          </a:xfrm>
          <a:prstGeom prst="rect">
            <a:avLst/>
          </a:prstGeom>
        </p:spPr>
        <p:txBody>
          <a:bodyPr wrap="square">
            <a:spAutoFit/>
          </a:bodyPr>
          <a:lstStyle/>
          <a:p>
            <a:pPr algn="ctr"/>
            <a:r>
              <a:rPr lang="ru-RU" sz="1600" b="1" i="1" dirty="0">
                <a:solidFill>
                  <a:srgbClr val="7030A0"/>
                </a:solidFill>
                <a:latin typeface="Bookman Old Style" pitchFamily="18" charset="0"/>
              </a:rPr>
              <a:t>Кузнецов</a:t>
            </a:r>
          </a:p>
          <a:p>
            <a:pPr algn="ctr"/>
            <a:r>
              <a:rPr lang="ru-RU" sz="1600" b="1" i="1" dirty="0">
                <a:solidFill>
                  <a:srgbClr val="7030A0"/>
                </a:solidFill>
                <a:latin typeface="Bookman Old Style" pitchFamily="18" charset="0"/>
              </a:rPr>
              <a:t>Станислав Антонович</a:t>
            </a:r>
          </a:p>
        </p:txBody>
      </p:sp>
      <p:sp>
        <p:nvSpPr>
          <p:cNvPr id="7" name="Прямоугольник 6">
            <a:extLst>
              <a:ext uri="{FF2B5EF4-FFF2-40B4-BE49-F238E27FC236}">
                <a16:creationId xmlns:a16="http://schemas.microsoft.com/office/drawing/2014/main" id="{4425AC1E-769F-412F-80DB-EA5ACA4D2B72}"/>
              </a:ext>
            </a:extLst>
          </p:cNvPr>
          <p:cNvSpPr/>
          <p:nvPr/>
        </p:nvSpPr>
        <p:spPr>
          <a:xfrm>
            <a:off x="3048000" y="133165"/>
            <a:ext cx="8886547" cy="3170099"/>
          </a:xfrm>
          <a:prstGeom prst="rect">
            <a:avLst/>
          </a:prstGeom>
        </p:spPr>
        <p:txBody>
          <a:bodyPr wrap="square">
            <a:spAutoFit/>
          </a:bodyPr>
          <a:lstStyle/>
          <a:p>
            <a:pPr indent="432000" algn="just"/>
            <a:r>
              <a:rPr lang="ru-RU" sz="2000" dirty="0">
                <a:latin typeface="Bookman Old Style" pitchFamily="18" charset="0"/>
              </a:rPr>
              <a:t>Строительство нового хирургического корпуса завершилось в 1989 году, когда главным врачом был С.А. Кузнецов. </a:t>
            </a:r>
          </a:p>
          <a:p>
            <a:pPr indent="432000" algn="just"/>
            <a:r>
              <a:rPr lang="ru-RU" sz="2000" dirty="0">
                <a:latin typeface="Bookman Old Style" pitchFamily="18" charset="0"/>
              </a:rPr>
              <a:t>Станислав Антонович в должности главного врача Борисовского территориального медицинского объединения отработал до 2002 года. Является Отличником здравоохранения Республики Беларусь.</a:t>
            </a:r>
          </a:p>
          <a:p>
            <a:pPr indent="432000" algn="just"/>
            <a:r>
              <a:rPr lang="ru-RU" sz="2000" dirty="0">
                <a:latin typeface="Bookman Old Style" pitchFamily="18" charset="0"/>
              </a:rPr>
              <a:t>Ввод нового хирургического профиля позволил значительно улучшить условия размещения пациентов в стационаре. И открыть новое отделение патологии у новорожденных (заведующая Т.Э. </a:t>
            </a:r>
            <a:r>
              <a:rPr lang="ru-RU" sz="2000" dirty="0" err="1">
                <a:latin typeface="Bookman Old Style" pitchFamily="18" charset="0"/>
              </a:rPr>
              <a:t>Шапчиц</a:t>
            </a:r>
            <a:r>
              <a:rPr lang="ru-RU" sz="2000" dirty="0">
                <a:latin typeface="Bookman Old Style" pitchFamily="18" charset="0"/>
              </a:rPr>
              <a:t>).</a:t>
            </a:r>
          </a:p>
        </p:txBody>
      </p:sp>
      <p:sp>
        <p:nvSpPr>
          <p:cNvPr id="10" name="TextBox 9">
            <a:extLst>
              <a:ext uri="{FF2B5EF4-FFF2-40B4-BE49-F238E27FC236}">
                <a16:creationId xmlns:a16="http://schemas.microsoft.com/office/drawing/2014/main" id="{28F80198-156A-4165-A9FC-4F5797DA901C}"/>
              </a:ext>
            </a:extLst>
          </p:cNvPr>
          <p:cNvSpPr txBox="1"/>
          <p:nvPr/>
        </p:nvSpPr>
        <p:spPr>
          <a:xfrm>
            <a:off x="257452" y="3427070"/>
            <a:ext cx="11603115" cy="2985433"/>
          </a:xfrm>
          <a:prstGeom prst="rect">
            <a:avLst/>
          </a:prstGeom>
          <a:noFill/>
        </p:spPr>
        <p:txBody>
          <a:bodyPr wrap="square" rtlCol="0">
            <a:spAutoFit/>
          </a:bodyPr>
          <a:lstStyle/>
          <a:p>
            <a:pPr indent="432000" algn="just"/>
            <a:r>
              <a:rPr lang="ru-RU" sz="2000" b="1" i="1" dirty="0">
                <a:effectLst>
                  <a:outerShdw blurRad="38100" dist="38100" dir="2700000" algn="tl">
                    <a:srgbClr val="000000">
                      <a:alpha val="43137"/>
                    </a:srgbClr>
                  </a:outerShdw>
                </a:effectLst>
                <a:latin typeface="Bookman Old Style" panose="02050604050505020204" pitchFamily="18" charset="0"/>
              </a:rPr>
              <a:t>01 октября 1990 года </a:t>
            </a:r>
            <a:r>
              <a:rPr lang="ru-RU" sz="2000" dirty="0">
                <a:latin typeface="Bookman Old Style" panose="02050604050505020204" pitchFamily="18" charset="0"/>
              </a:rPr>
              <a:t>Борисовская центральная городская больница реорганизована в </a:t>
            </a:r>
            <a:r>
              <a:rPr lang="ru-RU" sz="2400" b="1" i="1" dirty="0">
                <a:effectLst>
                  <a:outerShdw blurRad="38100" dist="38100" dir="2700000" algn="tl">
                    <a:srgbClr val="000000">
                      <a:alpha val="43137"/>
                    </a:srgbClr>
                  </a:outerShdw>
                </a:effectLst>
                <a:latin typeface="Bookman Old Style" panose="02050604050505020204" pitchFamily="18" charset="0"/>
              </a:rPr>
              <a:t>городскую больницу ГУ «Борисовское городское территориальное медицинское объединение» </a:t>
            </a:r>
            <a:r>
              <a:rPr lang="ru-RU" sz="2000" dirty="0">
                <a:latin typeface="Bookman Old Style" panose="02050604050505020204" pitchFamily="18" charset="0"/>
              </a:rPr>
              <a:t>(приказ от 12.10.1990 года №47).</a:t>
            </a:r>
          </a:p>
          <a:p>
            <a:pPr indent="432000" algn="just"/>
            <a:endParaRPr lang="ru-RU" sz="2000" dirty="0">
              <a:latin typeface="Bookman Old Style" panose="02050604050505020204" pitchFamily="18" charset="0"/>
            </a:endParaRPr>
          </a:p>
          <a:p>
            <a:pPr indent="432000" algn="just"/>
            <a:r>
              <a:rPr lang="ru-RU" sz="2000" dirty="0">
                <a:latin typeface="Bookman Old Style" panose="02050604050505020204" pitchFamily="18" charset="0"/>
              </a:rPr>
              <a:t>В 1991 году введена в строй 4-ая поликлиника на 850 посещений, которая начала обслуживать новые микрорайоны города. Сегодня поликлиника №4 Борисовской ЦРБ относится к первичному уровню оказания многопрофильной медицинской помощи. Терапевтическая помощь территориально оказывается на 24 участках. </a:t>
            </a:r>
            <a:endParaRPr lang="ru-BY" sz="2000" dirty="0">
              <a:latin typeface="Bookman Old Style" panose="02050604050505020204" pitchFamily="18" charset="0"/>
            </a:endParaRPr>
          </a:p>
        </p:txBody>
      </p:sp>
    </p:spTree>
    <p:extLst>
      <p:ext uri="{BB962C8B-B14F-4D97-AF65-F5344CB8AC3E}">
        <p14:creationId xmlns:p14="http://schemas.microsoft.com/office/powerpoint/2010/main" val="2366128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Нежно зеленый фон для презентации - 62 фото">
            <a:extLst>
              <a:ext uri="{FF2B5EF4-FFF2-40B4-BE49-F238E27FC236}">
                <a16:creationId xmlns:a16="http://schemas.microsoft.com/office/drawing/2014/main" id="{9481E91D-C8B0-493B-8D90-E84D013710D9}"/>
              </a:ext>
            </a:extLst>
          </p:cNvPr>
          <p:cNvPicPr>
            <a:picLocks noChangeAspect="1" noChangeArrowheads="1"/>
          </p:cNvPicPr>
          <p:nvPr/>
        </p:nvPicPr>
        <p:blipFill>
          <a:blip r:embed="rId3" cstate="print"/>
          <a:srcRect/>
          <a:stretch>
            <a:fillRect/>
          </a:stretch>
        </p:blipFill>
        <p:spPr bwMode="auto">
          <a:xfrm>
            <a:off x="0" y="0"/>
            <a:ext cx="12192000" cy="6858000"/>
          </a:xfrm>
          <a:prstGeom prst="rect">
            <a:avLst/>
          </a:prstGeom>
          <a:noFill/>
        </p:spPr>
      </p:pic>
      <p:graphicFrame>
        <p:nvGraphicFramePr>
          <p:cNvPr id="5" name="Объект 4">
            <a:extLst>
              <a:ext uri="{FF2B5EF4-FFF2-40B4-BE49-F238E27FC236}">
                <a16:creationId xmlns:a16="http://schemas.microsoft.com/office/drawing/2014/main" id="{87CFFBEA-3E1F-4424-A31C-1B3CDD301267}"/>
              </a:ext>
            </a:extLst>
          </p:cNvPr>
          <p:cNvGraphicFramePr>
            <a:graphicFrameLocks noChangeAspect="1"/>
          </p:cNvGraphicFramePr>
          <p:nvPr>
            <p:extLst>
              <p:ext uri="{D42A27DB-BD31-4B8C-83A1-F6EECF244321}">
                <p14:modId xmlns:p14="http://schemas.microsoft.com/office/powerpoint/2010/main" val="4078811756"/>
              </p:ext>
            </p:extLst>
          </p:nvPr>
        </p:nvGraphicFramePr>
        <p:xfrm>
          <a:off x="381740" y="106532"/>
          <a:ext cx="5293503" cy="6560598"/>
        </p:xfrm>
        <a:graphic>
          <a:graphicData uri="http://schemas.openxmlformats.org/presentationml/2006/ole">
            <mc:AlternateContent xmlns:mc="http://schemas.openxmlformats.org/markup-compatibility/2006">
              <mc:Choice xmlns:v="urn:schemas-microsoft-com:vml" Requires="v">
                <p:oleObj spid="_x0000_s1025" name="Acrobat Document" r:id="rId4" imgW="4533758" imgH="6416030" progId="AcroExch.Document.DC">
                  <p:embed/>
                </p:oleObj>
              </mc:Choice>
              <mc:Fallback>
                <p:oleObj name="Acrobat Document" r:id="rId4" imgW="4533758" imgH="6416030" progId="AcroExch.Document.DC">
                  <p:embed/>
                  <p:pic>
                    <p:nvPicPr>
                      <p:cNvPr id="5" name="Объект 4">
                        <a:extLst>
                          <a:ext uri="{FF2B5EF4-FFF2-40B4-BE49-F238E27FC236}">
                            <a16:creationId xmlns:a16="http://schemas.microsoft.com/office/drawing/2014/main" id="{87CFFBEA-3E1F-4424-A31C-1B3CDD301267}"/>
                          </a:ext>
                        </a:extLst>
                      </p:cNvPr>
                      <p:cNvPicPr/>
                      <p:nvPr/>
                    </p:nvPicPr>
                    <p:blipFill>
                      <a:blip r:embed="rId5"/>
                      <a:stretch>
                        <a:fillRect/>
                      </a:stretch>
                    </p:blipFill>
                    <p:spPr>
                      <a:xfrm>
                        <a:off x="381740" y="106532"/>
                        <a:ext cx="5293503" cy="656059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BA6736C6-E1C6-46C7-80E1-8740ED09C78A}"/>
              </a:ext>
            </a:extLst>
          </p:cNvPr>
          <p:cNvSpPr txBox="1"/>
          <p:nvPr/>
        </p:nvSpPr>
        <p:spPr>
          <a:xfrm>
            <a:off x="6096000" y="190870"/>
            <a:ext cx="5880652" cy="400110"/>
          </a:xfrm>
          <a:prstGeom prst="rect">
            <a:avLst/>
          </a:prstGeom>
          <a:noFill/>
        </p:spPr>
        <p:txBody>
          <a:bodyPr wrap="square" rtlCol="0">
            <a:spAutoFit/>
          </a:bodyPr>
          <a:lstStyle/>
          <a:p>
            <a:pPr indent="432000" algn="just"/>
            <a:endParaRPr lang="ru-BY" sz="2000" dirty="0">
              <a:latin typeface="Bookman Old Style" panose="02050604050505020204" pitchFamily="18" charset="0"/>
            </a:endParaRPr>
          </a:p>
        </p:txBody>
      </p:sp>
      <p:sp>
        <p:nvSpPr>
          <p:cNvPr id="7" name="TextBox 6">
            <a:extLst>
              <a:ext uri="{FF2B5EF4-FFF2-40B4-BE49-F238E27FC236}">
                <a16:creationId xmlns:a16="http://schemas.microsoft.com/office/drawing/2014/main" id="{2CA84ADA-45BC-47C0-91DD-5293BB67F415}"/>
              </a:ext>
            </a:extLst>
          </p:cNvPr>
          <p:cNvSpPr txBox="1"/>
          <p:nvPr/>
        </p:nvSpPr>
        <p:spPr>
          <a:xfrm>
            <a:off x="6003236" y="190870"/>
            <a:ext cx="6042990" cy="5324535"/>
          </a:xfrm>
          <a:prstGeom prst="rect">
            <a:avLst/>
          </a:prstGeom>
          <a:noFill/>
        </p:spPr>
        <p:txBody>
          <a:bodyPr wrap="square" rtlCol="0">
            <a:spAutoFit/>
          </a:bodyPr>
          <a:lstStyle/>
          <a:p>
            <a:pPr indent="432000" algn="just"/>
            <a:endParaRPr lang="ru-RU" sz="2000" b="1" i="1" dirty="0">
              <a:effectLst>
                <a:outerShdw blurRad="38100" dist="38100" dir="2700000" algn="tl">
                  <a:srgbClr val="000000">
                    <a:alpha val="43137"/>
                  </a:srgbClr>
                </a:outerShdw>
              </a:effectLst>
              <a:latin typeface="Bookman Old Style" panose="02050604050505020204" pitchFamily="18" charset="0"/>
            </a:endParaRPr>
          </a:p>
          <a:p>
            <a:pPr indent="432000" algn="just"/>
            <a:r>
              <a:rPr lang="ru-RU" sz="2000" b="1" i="1" dirty="0">
                <a:effectLst>
                  <a:outerShdw blurRad="38100" dist="38100" dir="2700000" algn="tl">
                    <a:srgbClr val="000000">
                      <a:alpha val="43137"/>
                    </a:srgbClr>
                  </a:outerShdw>
                </a:effectLst>
                <a:latin typeface="Bookman Old Style" panose="02050604050505020204" pitchFamily="18" charset="0"/>
              </a:rPr>
              <a:t>28 октября 2004 года </a:t>
            </a:r>
            <a:r>
              <a:rPr lang="ru-RU" sz="2000" dirty="0">
                <a:latin typeface="Bookman Old Style" panose="02050604050505020204" pitchFamily="18" charset="0"/>
              </a:rPr>
              <a:t>облисполком зарегистрировал Устав нового субъекта хозяйствования – ГУ «Борисовское территориальное медицинское объединение» реорганизовано в </a:t>
            </a:r>
            <a:r>
              <a:rPr lang="ru-RU" sz="2000" b="1" i="1" dirty="0">
                <a:effectLst>
                  <a:outerShdw blurRad="38100" dist="38100" dir="2700000" algn="tl">
                    <a:srgbClr val="000000">
                      <a:alpha val="43137"/>
                    </a:srgbClr>
                  </a:outerShdw>
                </a:effectLst>
                <a:latin typeface="Bookman Old Style" panose="02050604050505020204" pitchFamily="18" charset="0"/>
              </a:rPr>
              <a:t>Государственное учреждение «Борисовское территориальное медицинское объединение» </a:t>
            </a:r>
            <a:r>
              <a:rPr lang="ru-RU" sz="2000" dirty="0">
                <a:latin typeface="Bookman Old Style" panose="02050604050505020204" pitchFamily="18" charset="0"/>
              </a:rPr>
              <a:t>(приказ от 05.11.2004 №409)</a:t>
            </a:r>
          </a:p>
          <a:p>
            <a:pPr indent="432000" algn="just"/>
            <a:endParaRPr lang="ru-RU" sz="2000" dirty="0">
              <a:latin typeface="Bookman Old Style" panose="02050604050505020204" pitchFamily="18" charset="0"/>
            </a:endParaRPr>
          </a:p>
          <a:p>
            <a:pPr indent="432000" algn="just"/>
            <a:endParaRPr lang="ru-RU" sz="2000" b="1" i="1" dirty="0">
              <a:effectLst>
                <a:outerShdw blurRad="38100" dist="38100" dir="2700000" algn="tl">
                  <a:srgbClr val="000000">
                    <a:alpha val="43137"/>
                  </a:srgbClr>
                </a:outerShdw>
              </a:effectLst>
              <a:latin typeface="Bookman Old Style" panose="02050604050505020204" pitchFamily="18" charset="0"/>
            </a:endParaRPr>
          </a:p>
          <a:p>
            <a:pPr indent="432000" algn="just"/>
            <a:r>
              <a:rPr lang="ru-RU" sz="2000" b="1" i="1" dirty="0">
                <a:effectLst>
                  <a:outerShdw blurRad="38100" dist="38100" dir="2700000" algn="tl">
                    <a:srgbClr val="000000">
                      <a:alpha val="43137"/>
                    </a:srgbClr>
                  </a:outerShdw>
                </a:effectLst>
                <a:latin typeface="Bookman Old Style" panose="02050604050505020204" pitchFamily="18" charset="0"/>
              </a:rPr>
              <a:t>22 марта 2007 года </a:t>
            </a:r>
            <a:r>
              <a:rPr lang="ru-RU" sz="2000" dirty="0">
                <a:latin typeface="Bookman Old Style" panose="02050604050505020204" pitchFamily="18" charset="0"/>
              </a:rPr>
              <a:t>ГУ «Борисовское территориальное медицинское объединение» переименовано в </a:t>
            </a:r>
            <a:r>
              <a:rPr lang="ru-RU" sz="2000" b="1" i="1" dirty="0">
                <a:effectLst>
                  <a:outerShdw blurRad="38100" dist="38100" dir="2700000" algn="tl">
                    <a:srgbClr val="000000">
                      <a:alpha val="43137"/>
                    </a:srgbClr>
                  </a:outerShdw>
                </a:effectLst>
                <a:latin typeface="Bookman Old Style" panose="02050604050505020204" pitchFamily="18" charset="0"/>
              </a:rPr>
              <a:t>Учреждение здравоохранения «Борисовская центральная районная больница» </a:t>
            </a:r>
            <a:r>
              <a:rPr lang="ru-RU" sz="2000" dirty="0">
                <a:latin typeface="Bookman Old Style" panose="02050604050505020204" pitchFamily="18" charset="0"/>
              </a:rPr>
              <a:t>(приказ от 22.03.2007 №147)</a:t>
            </a:r>
            <a:endParaRPr lang="ru-BY" sz="2000" b="1" i="1" dirty="0">
              <a:effectLst>
                <a:outerShdw blurRad="38100" dist="38100" dir="2700000" algn="tl">
                  <a:srgbClr val="000000">
                    <a:alpha val="43137"/>
                  </a:srgbClr>
                </a:outerShdw>
              </a:effectLst>
              <a:latin typeface="Bookman Old Style" panose="020506040505050202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2" descr="Нежно зеленый фон для презентации - 62 фото">
            <a:extLst>
              <a:ext uri="{FF2B5EF4-FFF2-40B4-BE49-F238E27FC236}">
                <a16:creationId xmlns:a16="http://schemas.microsoft.com/office/drawing/2014/main" id="{E224F9C6-A688-4C9B-BF35-55A8C37D0024}"/>
              </a:ext>
            </a:extLst>
          </p:cNvPr>
          <p:cNvPicPr>
            <a:picLocks noChangeAspect="1" noChangeArrowheads="1"/>
          </p:cNvPicPr>
          <p:nvPr/>
        </p:nvPicPr>
        <p:blipFill>
          <a:blip r:embed="rId2" cstate="print"/>
          <a:srcRect/>
          <a:stretch>
            <a:fillRect/>
          </a:stretch>
        </p:blipFill>
        <p:spPr bwMode="auto">
          <a:xfrm>
            <a:off x="0" y="-28714"/>
            <a:ext cx="12192000" cy="6886713"/>
          </a:xfrm>
          <a:prstGeom prst="rect">
            <a:avLst/>
          </a:prstGeom>
          <a:noFill/>
        </p:spPr>
      </p:pic>
      <p:sp>
        <p:nvSpPr>
          <p:cNvPr id="6" name="TextBox 5">
            <a:extLst>
              <a:ext uri="{FF2B5EF4-FFF2-40B4-BE49-F238E27FC236}">
                <a16:creationId xmlns:a16="http://schemas.microsoft.com/office/drawing/2014/main" id="{AAE60145-C86D-4627-A81E-EF3FCDB1CC26}"/>
              </a:ext>
            </a:extLst>
          </p:cNvPr>
          <p:cNvSpPr txBox="1"/>
          <p:nvPr/>
        </p:nvSpPr>
        <p:spPr>
          <a:xfrm>
            <a:off x="381739" y="2452008"/>
            <a:ext cx="1802167" cy="830997"/>
          </a:xfrm>
          <a:prstGeom prst="rect">
            <a:avLst/>
          </a:prstGeom>
          <a:noFill/>
        </p:spPr>
        <p:txBody>
          <a:bodyPr wrap="square" rtlCol="0">
            <a:spAutoFit/>
          </a:bodyPr>
          <a:lstStyle/>
          <a:p>
            <a:pPr algn="ctr"/>
            <a:r>
              <a:rPr lang="ru-RU" sz="1600" i="1" dirty="0">
                <a:solidFill>
                  <a:srgbClr val="7030A0"/>
                </a:solidFill>
                <a:effectLst>
                  <a:outerShdw blurRad="38100" dist="38100" dir="2700000" algn="tl">
                    <a:srgbClr val="000000">
                      <a:alpha val="43137"/>
                    </a:srgbClr>
                  </a:outerShdw>
                </a:effectLst>
                <a:latin typeface="Bookman Old Style" panose="02050604050505020204" pitchFamily="18" charset="0"/>
              </a:rPr>
              <a:t>Рубцов</a:t>
            </a:r>
          </a:p>
          <a:p>
            <a:pPr algn="ctr"/>
            <a:r>
              <a:rPr lang="ru-RU" sz="1600" i="1" dirty="0">
                <a:solidFill>
                  <a:srgbClr val="7030A0"/>
                </a:solidFill>
                <a:effectLst>
                  <a:outerShdw blurRad="38100" dist="38100" dir="2700000" algn="tl">
                    <a:srgbClr val="000000">
                      <a:alpha val="43137"/>
                    </a:srgbClr>
                  </a:outerShdw>
                </a:effectLst>
                <a:latin typeface="Bookman Old Style" panose="02050604050505020204" pitchFamily="18" charset="0"/>
              </a:rPr>
              <a:t>Владимир Александрович</a:t>
            </a:r>
            <a:endParaRPr lang="ru-BY" sz="1600" i="1" dirty="0">
              <a:solidFill>
                <a:srgbClr val="7030A0"/>
              </a:solidFill>
              <a:effectLst>
                <a:outerShdw blurRad="38100" dist="38100" dir="2700000" algn="tl">
                  <a:srgbClr val="000000">
                    <a:alpha val="43137"/>
                  </a:srgbClr>
                </a:outerShdw>
              </a:effectLst>
              <a:latin typeface="Bookman Old Style" panose="02050604050505020204" pitchFamily="18" charset="0"/>
            </a:endParaRPr>
          </a:p>
        </p:txBody>
      </p:sp>
      <p:sp>
        <p:nvSpPr>
          <p:cNvPr id="7" name="TextBox 6">
            <a:extLst>
              <a:ext uri="{FF2B5EF4-FFF2-40B4-BE49-F238E27FC236}">
                <a16:creationId xmlns:a16="http://schemas.microsoft.com/office/drawing/2014/main" id="{0ACB0560-6D62-47C8-A2A9-5D9137F08ED4}"/>
              </a:ext>
            </a:extLst>
          </p:cNvPr>
          <p:cNvSpPr txBox="1"/>
          <p:nvPr/>
        </p:nvSpPr>
        <p:spPr>
          <a:xfrm>
            <a:off x="2565645" y="154720"/>
            <a:ext cx="9244615" cy="3170099"/>
          </a:xfrm>
          <a:prstGeom prst="rect">
            <a:avLst/>
          </a:prstGeom>
          <a:noFill/>
        </p:spPr>
        <p:txBody>
          <a:bodyPr wrap="square" rtlCol="0">
            <a:spAutoFit/>
          </a:bodyPr>
          <a:lstStyle/>
          <a:p>
            <a:pPr indent="432000" algn="just"/>
            <a:r>
              <a:rPr lang="ru-RU" sz="2000" dirty="0">
                <a:latin typeface="Bookman Old Style" panose="02050604050505020204" pitchFamily="18" charset="0"/>
              </a:rPr>
              <a:t>С </a:t>
            </a:r>
            <a:r>
              <a:rPr lang="ru-RU" sz="2000" b="1" i="1" dirty="0">
                <a:effectLst>
                  <a:outerShdw blurRad="38100" dist="38100" dir="2700000" algn="tl">
                    <a:srgbClr val="000000">
                      <a:alpha val="43137"/>
                    </a:srgbClr>
                  </a:outerShdw>
                </a:effectLst>
                <a:latin typeface="Bookman Old Style" panose="02050604050505020204" pitchFamily="18" charset="0"/>
              </a:rPr>
              <a:t>2002 года </a:t>
            </a:r>
            <a:r>
              <a:rPr lang="ru-RU" sz="2000" dirty="0">
                <a:latin typeface="Bookman Old Style" panose="02050604050505020204" pitchFamily="18" charset="0"/>
              </a:rPr>
              <a:t>Борисовскую больницу возглавляет </a:t>
            </a:r>
            <a:r>
              <a:rPr lang="ru-RU" sz="2000" b="1" i="1" dirty="0">
                <a:effectLst>
                  <a:outerShdw blurRad="38100" dist="38100" dir="2700000" algn="tl">
                    <a:srgbClr val="000000">
                      <a:alpha val="43137"/>
                    </a:srgbClr>
                  </a:outerShdw>
                </a:effectLst>
                <a:latin typeface="Bookman Old Style" panose="02050604050505020204" pitchFamily="18" charset="0"/>
              </a:rPr>
              <a:t>Владимир Александрович Рубцов, </a:t>
            </a:r>
            <a:r>
              <a:rPr lang="ru-RU" sz="2000" dirty="0">
                <a:latin typeface="Bookman Old Style" panose="02050604050505020204" pitchFamily="18" charset="0"/>
              </a:rPr>
              <a:t>который после окончания Гродненского государственного медицинского института в 1977 году начал свою трудовую карьеру в должности врача-хирурга больницы. </a:t>
            </a:r>
          </a:p>
          <a:p>
            <a:pPr indent="432000" algn="just"/>
            <a:r>
              <a:rPr lang="ru-RU" sz="2000" dirty="0">
                <a:latin typeface="Bookman Old Style" panose="02050604050505020204" pitchFamily="18" charset="0"/>
              </a:rPr>
              <a:t>В годы руководства Владимира Александровича среди главных задач было дальнейшее повышение доступности, качества и эффективности медицинской помощи, приоритетное развитие первичной медико-санитарной помощи, внедрение новых менее затратных технологий, улучшение качества профилактических осмотров и диспансеризации работающего населения.</a:t>
            </a:r>
            <a:endParaRPr lang="ru-BY" sz="2000" dirty="0">
              <a:latin typeface="Bookman Old Style" panose="02050604050505020204" pitchFamily="18" charset="0"/>
            </a:endParaRPr>
          </a:p>
        </p:txBody>
      </p:sp>
      <p:pic>
        <p:nvPicPr>
          <p:cNvPr id="1026" name="Picture 2" descr="https://rosenbloom.info/zemliaki/rubtzov.jpg">
            <a:extLst>
              <a:ext uri="{FF2B5EF4-FFF2-40B4-BE49-F238E27FC236}">
                <a16:creationId xmlns:a16="http://schemas.microsoft.com/office/drawing/2014/main" id="{8C536AD9-376B-4671-8F8D-134AD76601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739" y="230188"/>
            <a:ext cx="1908700" cy="22910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rosenbloom.info/zemliaki/geras_a.jpg">
            <a:extLst>
              <a:ext uri="{FF2B5EF4-FFF2-40B4-BE49-F238E27FC236}">
                <a16:creationId xmlns:a16="http://schemas.microsoft.com/office/drawing/2014/main" id="{27EA40B0-CE3C-44FE-9611-C3446F02C7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678" y="3258618"/>
            <a:ext cx="1816593" cy="201776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3645DC5-BCF2-4980-96E9-25A9C8F915D2}"/>
              </a:ext>
            </a:extLst>
          </p:cNvPr>
          <p:cNvSpPr txBox="1"/>
          <p:nvPr/>
        </p:nvSpPr>
        <p:spPr>
          <a:xfrm>
            <a:off x="511576" y="5241323"/>
            <a:ext cx="2091430" cy="830997"/>
          </a:xfrm>
          <a:prstGeom prst="rect">
            <a:avLst/>
          </a:prstGeom>
          <a:noFill/>
        </p:spPr>
        <p:txBody>
          <a:bodyPr wrap="square" rtlCol="0">
            <a:spAutoFit/>
          </a:bodyPr>
          <a:lstStyle/>
          <a:p>
            <a:pPr algn="ctr"/>
            <a:r>
              <a:rPr lang="ru-RU" sz="1600" i="1" dirty="0" err="1">
                <a:solidFill>
                  <a:srgbClr val="7030A0"/>
                </a:solidFill>
                <a:effectLst>
                  <a:outerShdw blurRad="38100" dist="38100" dir="2700000" algn="tl">
                    <a:srgbClr val="000000">
                      <a:alpha val="43137"/>
                    </a:srgbClr>
                  </a:outerShdw>
                </a:effectLst>
                <a:latin typeface="Bookman Old Style" panose="02050604050505020204" pitchFamily="18" charset="0"/>
              </a:rPr>
              <a:t>Герасименок</a:t>
            </a:r>
            <a:r>
              <a:rPr lang="ru-RU" sz="1600" i="1" dirty="0">
                <a:solidFill>
                  <a:srgbClr val="7030A0"/>
                </a:solidFill>
                <a:effectLst>
                  <a:outerShdw blurRad="38100" dist="38100" dir="2700000" algn="tl">
                    <a:srgbClr val="000000">
                      <a:alpha val="43137"/>
                    </a:srgbClr>
                  </a:outerShdw>
                </a:effectLst>
                <a:latin typeface="Bookman Old Style" panose="02050604050505020204" pitchFamily="18" charset="0"/>
              </a:rPr>
              <a:t> Александр Сергеевич</a:t>
            </a:r>
            <a:endParaRPr lang="ru-BY" sz="1600" i="1" dirty="0">
              <a:solidFill>
                <a:srgbClr val="7030A0"/>
              </a:solidFill>
              <a:effectLst>
                <a:outerShdw blurRad="38100" dist="38100" dir="2700000" algn="tl">
                  <a:srgbClr val="000000">
                    <a:alpha val="43137"/>
                  </a:srgbClr>
                </a:outerShdw>
              </a:effectLst>
              <a:latin typeface="Bookman Old Style" panose="02050604050505020204" pitchFamily="18" charset="0"/>
            </a:endParaRPr>
          </a:p>
        </p:txBody>
      </p:sp>
      <p:sp>
        <p:nvSpPr>
          <p:cNvPr id="9" name="TextBox 8">
            <a:extLst>
              <a:ext uri="{FF2B5EF4-FFF2-40B4-BE49-F238E27FC236}">
                <a16:creationId xmlns:a16="http://schemas.microsoft.com/office/drawing/2014/main" id="{27FF92AC-85C2-4D03-88F0-B61543A9356B}"/>
              </a:ext>
            </a:extLst>
          </p:cNvPr>
          <p:cNvSpPr txBox="1"/>
          <p:nvPr/>
        </p:nvSpPr>
        <p:spPr>
          <a:xfrm>
            <a:off x="2640367" y="3272394"/>
            <a:ext cx="9169893" cy="2246769"/>
          </a:xfrm>
          <a:prstGeom prst="rect">
            <a:avLst/>
          </a:prstGeom>
          <a:noFill/>
        </p:spPr>
        <p:txBody>
          <a:bodyPr wrap="square" rtlCol="0">
            <a:spAutoFit/>
          </a:bodyPr>
          <a:lstStyle/>
          <a:p>
            <a:pPr indent="432000" algn="just"/>
            <a:r>
              <a:rPr lang="ru-RU" sz="2000" dirty="0">
                <a:latin typeface="Bookman Old Style" panose="02050604050505020204" pitchFamily="18" charset="0"/>
              </a:rPr>
              <a:t>С </a:t>
            </a:r>
            <a:r>
              <a:rPr lang="ru-RU" sz="2000" b="1" i="1" dirty="0">
                <a:effectLst>
                  <a:outerShdw blurRad="38100" dist="38100" dir="2700000" algn="tl">
                    <a:srgbClr val="000000">
                      <a:alpha val="43137"/>
                    </a:srgbClr>
                  </a:outerShdw>
                </a:effectLst>
                <a:latin typeface="Bookman Old Style" panose="02050604050505020204" pitchFamily="18" charset="0"/>
              </a:rPr>
              <a:t>2014 года </a:t>
            </a:r>
            <a:r>
              <a:rPr lang="ru-RU" sz="2000" dirty="0">
                <a:latin typeface="Bookman Old Style" panose="02050604050505020204" pitchFamily="18" charset="0"/>
              </a:rPr>
              <a:t>главным врачом Центральной районной больницы назначен </a:t>
            </a:r>
            <a:r>
              <a:rPr lang="ru-RU" sz="2000" b="1" i="1" dirty="0">
                <a:effectLst>
                  <a:outerShdw blurRad="38100" dist="38100" dir="2700000" algn="tl">
                    <a:srgbClr val="000000">
                      <a:alpha val="43137"/>
                    </a:srgbClr>
                  </a:outerShdw>
                </a:effectLst>
                <a:latin typeface="Bookman Old Style" panose="02050604050505020204" pitchFamily="18" charset="0"/>
              </a:rPr>
              <a:t>Александр Сергеевич </a:t>
            </a:r>
            <a:r>
              <a:rPr lang="ru-RU" sz="2000" b="1" i="1" dirty="0" err="1">
                <a:effectLst>
                  <a:outerShdw blurRad="38100" dist="38100" dir="2700000" algn="tl">
                    <a:srgbClr val="000000">
                      <a:alpha val="43137"/>
                    </a:srgbClr>
                  </a:outerShdw>
                </a:effectLst>
                <a:latin typeface="Bookman Old Style" panose="02050604050505020204" pitchFamily="18" charset="0"/>
              </a:rPr>
              <a:t>Герасименок</a:t>
            </a:r>
            <a:r>
              <a:rPr lang="ru-RU" sz="2000" b="1" i="1" dirty="0">
                <a:effectLst>
                  <a:outerShdw blurRad="38100" dist="38100" dir="2700000" algn="tl">
                    <a:srgbClr val="000000">
                      <a:alpha val="43137"/>
                    </a:srgbClr>
                  </a:outerShdw>
                </a:effectLst>
                <a:latin typeface="Bookman Old Style" panose="02050604050505020204" pitchFamily="18" charset="0"/>
              </a:rPr>
              <a:t>, </a:t>
            </a:r>
            <a:r>
              <a:rPr lang="ru-RU" sz="2000" dirty="0">
                <a:latin typeface="Bookman Old Style" panose="02050604050505020204" pitchFamily="18" charset="0"/>
              </a:rPr>
              <a:t>который продолжил работу по улучшению качества оказания медицинской помощи, а также работу по осуществлению первоочередного укомплектования медицинскими кадрами амбулаторно-поликлинических организаций, активизацию работы по созданию условий для закрепления медицинских кадров в районе.</a:t>
            </a:r>
            <a:endParaRPr lang="ru-BY" sz="2000" dirty="0">
              <a:latin typeface="Bookman Old Style" panose="02050604050505020204" pitchFamily="18" charset="0"/>
            </a:endParaRPr>
          </a:p>
        </p:txBody>
      </p:sp>
      <p:pic>
        <p:nvPicPr>
          <p:cNvPr id="1030" name="Picture 6" descr="Руководство учреждения">
            <a:extLst>
              <a:ext uri="{FF2B5EF4-FFF2-40B4-BE49-F238E27FC236}">
                <a16:creationId xmlns:a16="http://schemas.microsoft.com/office/drawing/2014/main" id="{C4907973-7104-481C-877A-0CF2959006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5089" y="5519162"/>
            <a:ext cx="1226596" cy="1237905"/>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a:extLst>
              <a:ext uri="{FF2B5EF4-FFF2-40B4-BE49-F238E27FC236}">
                <a16:creationId xmlns:a16="http://schemas.microsoft.com/office/drawing/2014/main" id="{1403EC6A-B5FE-4F84-92BC-ED0EC671EBC9}"/>
              </a:ext>
            </a:extLst>
          </p:cNvPr>
          <p:cNvSpPr/>
          <p:nvPr/>
        </p:nvSpPr>
        <p:spPr>
          <a:xfrm>
            <a:off x="3941685" y="5519162"/>
            <a:ext cx="3737499" cy="366733"/>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i="1" dirty="0">
                <a:solidFill>
                  <a:srgbClr val="7030A0"/>
                </a:solidFill>
                <a:effectLst>
                  <a:outerShdw blurRad="38100" dist="38100" dir="2700000" algn="tl">
                    <a:srgbClr val="000000">
                      <a:alpha val="43137"/>
                    </a:srgbClr>
                  </a:outerShdw>
                </a:effectLst>
                <a:latin typeface="Bookman Old Style" panose="02050604050505020204" pitchFamily="18" charset="0"/>
              </a:rPr>
              <a:t>Никифорова Татьяна  Ивановна</a:t>
            </a:r>
            <a:endParaRPr lang="ru-BY" sz="1600" i="1" dirty="0">
              <a:solidFill>
                <a:srgbClr val="7030A0"/>
              </a:solidFill>
              <a:effectLst>
                <a:outerShdw blurRad="38100" dist="38100" dir="2700000" algn="tl">
                  <a:srgbClr val="000000">
                    <a:alpha val="43137"/>
                  </a:srgbClr>
                </a:outerShdw>
              </a:effectLst>
              <a:latin typeface="Bookman Old Style" panose="02050604050505020204" pitchFamily="18" charset="0"/>
            </a:endParaRPr>
          </a:p>
        </p:txBody>
      </p:sp>
      <p:sp>
        <p:nvSpPr>
          <p:cNvPr id="11" name="TextBox 10">
            <a:extLst>
              <a:ext uri="{FF2B5EF4-FFF2-40B4-BE49-F238E27FC236}">
                <a16:creationId xmlns:a16="http://schemas.microsoft.com/office/drawing/2014/main" id="{9E34A349-0414-4C2D-AB6F-A53371C7BCBE}"/>
              </a:ext>
            </a:extLst>
          </p:cNvPr>
          <p:cNvSpPr txBox="1"/>
          <p:nvPr/>
        </p:nvSpPr>
        <p:spPr>
          <a:xfrm>
            <a:off x="4163627" y="5965794"/>
            <a:ext cx="7516797" cy="646331"/>
          </a:xfrm>
          <a:prstGeom prst="rect">
            <a:avLst/>
          </a:prstGeom>
          <a:noFill/>
        </p:spPr>
        <p:txBody>
          <a:bodyPr wrap="square" rtlCol="0">
            <a:spAutoFit/>
          </a:bodyPr>
          <a:lstStyle/>
          <a:p>
            <a:pPr indent="432000" algn="just"/>
            <a:r>
              <a:rPr lang="ru-RU" dirty="0">
                <a:latin typeface="Bookman Old Style" panose="02050604050505020204" pitchFamily="18" charset="0"/>
              </a:rPr>
              <a:t>С </a:t>
            </a:r>
            <a:r>
              <a:rPr lang="ru-RU" b="1" i="1" dirty="0">
                <a:effectLst>
                  <a:outerShdw blurRad="38100" dist="38100" dir="2700000" algn="tl">
                    <a:srgbClr val="000000">
                      <a:alpha val="43137"/>
                    </a:srgbClr>
                  </a:outerShdw>
                </a:effectLst>
                <a:latin typeface="Bookman Old Style" panose="02050604050505020204" pitchFamily="18" charset="0"/>
              </a:rPr>
              <a:t>мая </a:t>
            </a:r>
            <a:r>
              <a:rPr lang="ru-RU" dirty="0">
                <a:latin typeface="Bookman Old Style" panose="02050604050505020204" pitchFamily="18" charset="0"/>
              </a:rPr>
              <a:t>по </a:t>
            </a:r>
            <a:r>
              <a:rPr lang="ru-RU" b="1" i="1" dirty="0">
                <a:effectLst>
                  <a:outerShdw blurRad="38100" dist="38100" dir="2700000" algn="tl">
                    <a:srgbClr val="000000">
                      <a:alpha val="43137"/>
                    </a:srgbClr>
                  </a:outerShdw>
                </a:effectLst>
                <a:latin typeface="Bookman Old Style" panose="02050604050505020204" pitchFamily="18" charset="0"/>
              </a:rPr>
              <a:t>август</a:t>
            </a:r>
            <a:r>
              <a:rPr lang="ru-RU" dirty="0">
                <a:latin typeface="Bookman Old Style" panose="02050604050505020204" pitchFamily="18" charset="0"/>
              </a:rPr>
              <a:t> </a:t>
            </a:r>
            <a:r>
              <a:rPr lang="ru-RU" b="1" i="1" dirty="0">
                <a:effectLst>
                  <a:outerShdw blurRad="38100" dist="38100" dir="2700000" algn="tl">
                    <a:srgbClr val="000000">
                      <a:alpha val="43137"/>
                    </a:srgbClr>
                  </a:outerShdw>
                </a:effectLst>
                <a:latin typeface="Bookman Old Style" panose="02050604050505020204" pitchFamily="18" charset="0"/>
              </a:rPr>
              <a:t>2017 года </a:t>
            </a:r>
            <a:r>
              <a:rPr lang="ru-RU" dirty="0">
                <a:latin typeface="Bookman Old Style" panose="02050604050505020204" pitchFamily="18" charset="0"/>
              </a:rPr>
              <a:t>руководителем Борисовской ЦРБ была Татьяна Ивановна Никифорова</a:t>
            </a:r>
            <a:endParaRPr lang="ru-BY" dirty="0">
              <a:latin typeface="Bookman Old Style" panose="0205060405050502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9B2153-64DE-4143-90D2-2BCB8B91A3E3}"/>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B20BD7BC-F080-4C06-8A42-60E5AF32501B}"/>
              </a:ext>
            </a:extLst>
          </p:cNvPr>
          <p:cNvSpPr>
            <a:spLocks noGrp="1"/>
          </p:cNvSpPr>
          <p:nvPr>
            <p:ph idx="1"/>
          </p:nvPr>
        </p:nvSpPr>
        <p:spPr/>
        <p:txBody>
          <a:bodyPr/>
          <a:lstStyle/>
          <a:p>
            <a:endParaRPr lang="x-none"/>
          </a:p>
        </p:txBody>
      </p:sp>
      <p:pic>
        <p:nvPicPr>
          <p:cNvPr id="4" name="Picture 2" descr="Фото текстура старой выцветшей бумаги | Премиум Фото">
            <a:extLst>
              <a:ext uri="{FF2B5EF4-FFF2-40B4-BE49-F238E27FC236}">
                <a16:creationId xmlns:a16="http://schemas.microsoft.com/office/drawing/2014/main" id="{87420E4D-CE0A-45E9-BCF6-981291AA9DC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03">
            <a:extLst>
              <a:ext uri="{FF2B5EF4-FFF2-40B4-BE49-F238E27FC236}">
                <a16:creationId xmlns:a16="http://schemas.microsoft.com/office/drawing/2014/main" id="{B3295B15-2BB7-4274-8219-9E8F64BFAA1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9025" y="27087"/>
            <a:ext cx="3459331" cy="18466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6120F8A-5DB0-4B75-8D2E-3C8F7E2A4AAB}"/>
              </a:ext>
            </a:extLst>
          </p:cNvPr>
          <p:cNvSpPr txBox="1"/>
          <p:nvPr/>
        </p:nvSpPr>
        <p:spPr>
          <a:xfrm>
            <a:off x="201231" y="1825625"/>
            <a:ext cx="11724439" cy="1107996"/>
          </a:xfrm>
          <a:prstGeom prst="rect">
            <a:avLst/>
          </a:prstGeom>
          <a:noFill/>
        </p:spPr>
        <p:txBody>
          <a:bodyPr wrap="square" rtlCol="0">
            <a:spAutoFit/>
          </a:bodyPr>
          <a:lstStyle/>
          <a:p>
            <a:pPr indent="432000" algn="just"/>
            <a:r>
              <a:rPr lang="ru-RU" sz="2400" dirty="0">
                <a:solidFill>
                  <a:schemeClr val="tx1">
                    <a:lumMod val="85000"/>
                    <a:lumOff val="15000"/>
                  </a:schemeClr>
                </a:solidFill>
                <a:latin typeface="Bookman Old Style" panose="02050604050505020204" pitchFamily="18" charset="0"/>
              </a:rPr>
              <a:t>Здравоохранение – одна из важнейших сфер человеческой жизнедеятельности, состояние которой не безразлично каждому из нас.</a:t>
            </a:r>
          </a:p>
          <a:p>
            <a:pPr algn="ctr"/>
            <a:endParaRPr lang="x-none" dirty="0"/>
          </a:p>
        </p:txBody>
      </p:sp>
      <p:sp>
        <p:nvSpPr>
          <p:cNvPr id="6" name="TextBox 5">
            <a:extLst>
              <a:ext uri="{FF2B5EF4-FFF2-40B4-BE49-F238E27FC236}">
                <a16:creationId xmlns:a16="http://schemas.microsoft.com/office/drawing/2014/main" id="{CEDD6F49-E8DF-4F43-A5FC-5C991760C239}"/>
              </a:ext>
            </a:extLst>
          </p:cNvPr>
          <p:cNvSpPr txBox="1"/>
          <p:nvPr/>
        </p:nvSpPr>
        <p:spPr>
          <a:xfrm>
            <a:off x="168675" y="2577868"/>
            <a:ext cx="11789545" cy="1846659"/>
          </a:xfrm>
          <a:prstGeom prst="rect">
            <a:avLst/>
          </a:prstGeom>
          <a:noFill/>
        </p:spPr>
        <p:txBody>
          <a:bodyPr wrap="square" rtlCol="0">
            <a:spAutoFit/>
          </a:bodyPr>
          <a:lstStyle/>
          <a:p>
            <a:pPr indent="432000" algn="just"/>
            <a:r>
              <a:rPr lang="ru-RU" sz="2400" dirty="0">
                <a:latin typeface="Bookman Old Style" panose="02050604050505020204" pitchFamily="18" charset="0"/>
              </a:rPr>
              <a:t>Медицина Борисова ведет свою историю от маленьких фельдшерских пунктов, земских больниц и аптек.</a:t>
            </a:r>
          </a:p>
          <a:p>
            <a:pPr indent="432000" algn="just"/>
            <a:r>
              <a:rPr lang="ru-RU" sz="2400" dirty="0">
                <a:latin typeface="Bookman Old Style" panose="02050604050505020204" pitchFamily="18" charset="0"/>
              </a:rPr>
              <a:t>Де-юре точкой отсчета истории городской больницы города Борисова считается </a:t>
            </a:r>
            <a:r>
              <a:rPr lang="ru-RU" sz="2400" b="1" i="1" dirty="0">
                <a:latin typeface="Bookman Old Style" panose="02050604050505020204" pitchFamily="18" charset="0"/>
              </a:rPr>
              <a:t>15 декабря 1928 года.</a:t>
            </a:r>
          </a:p>
          <a:p>
            <a:pPr indent="432000" algn="just"/>
            <a:endParaRPr lang="x-none" dirty="0">
              <a:latin typeface="Bookman Old Style" panose="02050604050505020204" pitchFamily="18" charset="0"/>
            </a:endParaRPr>
          </a:p>
        </p:txBody>
      </p:sp>
      <p:sp>
        <p:nvSpPr>
          <p:cNvPr id="8" name="TextBox 7">
            <a:extLst>
              <a:ext uri="{FF2B5EF4-FFF2-40B4-BE49-F238E27FC236}">
                <a16:creationId xmlns:a16="http://schemas.microsoft.com/office/drawing/2014/main" id="{6159F06C-AE52-436F-B9C4-5025E4F1A2AE}"/>
              </a:ext>
            </a:extLst>
          </p:cNvPr>
          <p:cNvSpPr txBox="1"/>
          <p:nvPr/>
        </p:nvSpPr>
        <p:spPr>
          <a:xfrm>
            <a:off x="168676" y="4091787"/>
            <a:ext cx="11789545" cy="2677656"/>
          </a:xfrm>
          <a:prstGeom prst="rect">
            <a:avLst/>
          </a:prstGeom>
          <a:noFill/>
        </p:spPr>
        <p:txBody>
          <a:bodyPr wrap="square" rtlCol="0">
            <a:spAutoFit/>
          </a:bodyPr>
          <a:lstStyle/>
          <a:p>
            <a:pPr indent="432000" algn="just"/>
            <a:r>
              <a:rPr lang="ru-RU" sz="2400" dirty="0">
                <a:latin typeface="Bookman Old Style" panose="02050604050505020204" pitchFamily="18" charset="0"/>
              </a:rPr>
              <a:t>Именно в этот день комиссия под руководством Председателя Борисовского горсовета Кондакова приняла в эксплуатацию главный корпус больницы.</a:t>
            </a:r>
          </a:p>
          <a:p>
            <a:pPr indent="432000" algn="just"/>
            <a:r>
              <a:rPr lang="ru-RU" sz="2400" dirty="0">
                <a:latin typeface="Bookman Old Style" panose="02050604050505020204" pitchFamily="18" charset="0"/>
              </a:rPr>
              <a:t>По данным архивных документов, </a:t>
            </a:r>
            <a:r>
              <a:rPr lang="ru-RU" sz="2400" b="1" i="1" dirty="0">
                <a:latin typeface="Bookman Old Style" panose="02050604050505020204" pitchFamily="18" charset="0"/>
              </a:rPr>
              <a:t>29 декабря 1928 года </a:t>
            </a:r>
            <a:r>
              <a:rPr lang="ru-RU" sz="2400" dirty="0">
                <a:latin typeface="Bookman Old Style" panose="02050604050505020204" pitchFamily="18" charset="0"/>
              </a:rPr>
              <a:t>больница приняла первых пациентов. Больница получает статус межрайонной и обеспечивает стационарной помощью северо-восточную часть Минского Округа.</a:t>
            </a:r>
            <a:endParaRPr lang="x-none" sz="2400" dirty="0">
              <a:latin typeface="Bookman Old Style" panose="02050604050505020204" pitchFamily="18" charset="0"/>
            </a:endParaRPr>
          </a:p>
        </p:txBody>
      </p:sp>
      <p:sp>
        <p:nvSpPr>
          <p:cNvPr id="9" name="Знак ''минус'' 8">
            <a:extLst>
              <a:ext uri="{FF2B5EF4-FFF2-40B4-BE49-F238E27FC236}">
                <a16:creationId xmlns:a16="http://schemas.microsoft.com/office/drawing/2014/main" id="{00AFF085-6099-46B2-81EC-0F783D4F48E0}"/>
              </a:ext>
            </a:extLst>
          </p:cNvPr>
          <p:cNvSpPr/>
          <p:nvPr/>
        </p:nvSpPr>
        <p:spPr>
          <a:xfrm>
            <a:off x="-1127464" y="1294404"/>
            <a:ext cx="10866268" cy="914400"/>
          </a:xfrm>
          <a:prstGeom prst="mathMinus">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Box 9">
            <a:extLst>
              <a:ext uri="{FF2B5EF4-FFF2-40B4-BE49-F238E27FC236}">
                <a16:creationId xmlns:a16="http://schemas.microsoft.com/office/drawing/2014/main" id="{6B4EF038-B737-4A79-94D1-70404E14084B}"/>
              </a:ext>
            </a:extLst>
          </p:cNvPr>
          <p:cNvSpPr txBox="1"/>
          <p:nvPr/>
        </p:nvSpPr>
        <p:spPr>
          <a:xfrm>
            <a:off x="1133799" y="99946"/>
            <a:ext cx="6862439" cy="1446550"/>
          </a:xfrm>
          <a:prstGeom prst="rect">
            <a:avLst/>
          </a:prstGeom>
          <a:noFill/>
        </p:spPr>
        <p:txBody>
          <a:bodyPr wrap="square" rtlCol="0">
            <a:spAutoFit/>
          </a:bodyPr>
          <a:lstStyle/>
          <a:p>
            <a:pPr algn="r"/>
            <a:r>
              <a:rPr lang="ru-RU" sz="4400" b="1" i="1" dirty="0">
                <a:solidFill>
                  <a:srgbClr val="7030A0"/>
                </a:solidFill>
                <a:latin typeface="Bahnschrift SemiCondensed" panose="020B0502040204020203" pitchFamily="34" charset="0"/>
              </a:rPr>
              <a:t>МЕЖДУ ПРОШЛЫМ</a:t>
            </a:r>
          </a:p>
          <a:p>
            <a:pPr algn="r"/>
            <a:r>
              <a:rPr lang="ru-RU" sz="4400" b="1" i="1" dirty="0">
                <a:solidFill>
                  <a:srgbClr val="7030A0"/>
                </a:solidFill>
                <a:latin typeface="Bahnschrift SemiCondensed" panose="020B0502040204020203" pitchFamily="34" charset="0"/>
              </a:rPr>
              <a:t>И БУДУЩИМ</a:t>
            </a:r>
            <a:endParaRPr lang="x-none" sz="4400" b="1" i="1" dirty="0">
              <a:solidFill>
                <a:srgbClr val="7030A0"/>
              </a:solidFill>
              <a:latin typeface="Bahnschrift SemiCondensed" panose="020B0502040204020203" pitchFamily="34" charset="0"/>
            </a:endParaRPr>
          </a:p>
        </p:txBody>
      </p:sp>
    </p:spTree>
    <p:extLst>
      <p:ext uri="{BB962C8B-B14F-4D97-AF65-F5344CB8AC3E}">
        <p14:creationId xmlns:p14="http://schemas.microsoft.com/office/powerpoint/2010/main" val="948282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4CE24A-AC81-46A3-88C4-1E69E0C6B750}"/>
              </a:ext>
            </a:extLst>
          </p:cNvPr>
          <p:cNvSpPr>
            <a:spLocks noGrp="1"/>
          </p:cNvSpPr>
          <p:nvPr>
            <p:ph type="title"/>
          </p:nvPr>
        </p:nvSpPr>
        <p:spPr/>
        <p:txBody>
          <a:bodyPr/>
          <a:lstStyle/>
          <a:p>
            <a:endParaRPr lang="ru-BY"/>
          </a:p>
        </p:txBody>
      </p:sp>
      <p:sp>
        <p:nvSpPr>
          <p:cNvPr id="3" name="Объект 2">
            <a:extLst>
              <a:ext uri="{FF2B5EF4-FFF2-40B4-BE49-F238E27FC236}">
                <a16:creationId xmlns:a16="http://schemas.microsoft.com/office/drawing/2014/main" id="{D7F822CA-292F-4EFF-BC42-0A3FD84DE90B}"/>
              </a:ext>
            </a:extLst>
          </p:cNvPr>
          <p:cNvSpPr>
            <a:spLocks noGrp="1"/>
          </p:cNvSpPr>
          <p:nvPr>
            <p:ph idx="1"/>
          </p:nvPr>
        </p:nvSpPr>
        <p:spPr/>
        <p:txBody>
          <a:bodyPr/>
          <a:lstStyle/>
          <a:p>
            <a:endParaRPr lang="ru-BY"/>
          </a:p>
        </p:txBody>
      </p:sp>
      <p:pic>
        <p:nvPicPr>
          <p:cNvPr id="2050" name="Picture 2" descr="Светло голубой фон (64 фото)">
            <a:extLst>
              <a:ext uri="{FF2B5EF4-FFF2-40B4-BE49-F238E27FC236}">
                <a16:creationId xmlns:a16="http://schemas.microsoft.com/office/drawing/2014/main" id="{9FD51AE1-495D-4664-89AE-DE52C4C30F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Главная. Борисовская центральная районная больница">
            <a:extLst>
              <a:ext uri="{FF2B5EF4-FFF2-40B4-BE49-F238E27FC236}">
                <a16:creationId xmlns:a16="http://schemas.microsoft.com/office/drawing/2014/main" id="{0BC107E6-0B2B-44E4-9D99-C5ED74FCCA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183" y="221942"/>
            <a:ext cx="3508992" cy="276095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8F2D04C-3856-4869-A533-0E396A2BEDE0}"/>
              </a:ext>
            </a:extLst>
          </p:cNvPr>
          <p:cNvSpPr txBox="1"/>
          <p:nvPr/>
        </p:nvSpPr>
        <p:spPr>
          <a:xfrm>
            <a:off x="397183" y="3053918"/>
            <a:ext cx="3508992" cy="646331"/>
          </a:xfrm>
          <a:prstGeom prst="rect">
            <a:avLst/>
          </a:prstGeom>
          <a:noFill/>
        </p:spPr>
        <p:txBody>
          <a:bodyPr wrap="square" rtlCol="0">
            <a:spAutoFit/>
          </a:bodyPr>
          <a:lstStyle/>
          <a:p>
            <a:pPr algn="ctr"/>
            <a:r>
              <a:rPr lang="ru-RU" b="1" i="1" dirty="0">
                <a:solidFill>
                  <a:srgbClr val="7030A0"/>
                </a:solidFill>
                <a:latin typeface="Bookman Old Style" panose="02050604050505020204" pitchFamily="18" charset="0"/>
              </a:rPr>
              <a:t>Дрозд</a:t>
            </a:r>
          </a:p>
          <a:p>
            <a:pPr algn="ctr"/>
            <a:r>
              <a:rPr lang="ru-RU" b="1" i="1" dirty="0">
                <a:solidFill>
                  <a:srgbClr val="7030A0"/>
                </a:solidFill>
                <a:latin typeface="Bookman Old Style" panose="02050604050505020204" pitchFamily="18" charset="0"/>
              </a:rPr>
              <a:t>Александр Анатольевич</a:t>
            </a:r>
            <a:endParaRPr lang="ru-BY" b="1" i="1" dirty="0">
              <a:solidFill>
                <a:srgbClr val="7030A0"/>
              </a:solidFill>
              <a:latin typeface="Bookman Old Style" panose="02050604050505020204" pitchFamily="18" charset="0"/>
            </a:endParaRPr>
          </a:p>
        </p:txBody>
      </p:sp>
      <p:sp>
        <p:nvSpPr>
          <p:cNvPr id="6" name="TextBox 5">
            <a:extLst>
              <a:ext uri="{FF2B5EF4-FFF2-40B4-BE49-F238E27FC236}">
                <a16:creationId xmlns:a16="http://schemas.microsoft.com/office/drawing/2014/main" id="{A7E6A1A1-8CF5-4581-B5B4-47F860D2E7E5}"/>
              </a:ext>
            </a:extLst>
          </p:cNvPr>
          <p:cNvSpPr txBox="1"/>
          <p:nvPr/>
        </p:nvSpPr>
        <p:spPr>
          <a:xfrm>
            <a:off x="4065974" y="221942"/>
            <a:ext cx="3744676" cy="369332"/>
          </a:xfrm>
          <a:prstGeom prst="rect">
            <a:avLst/>
          </a:prstGeom>
          <a:noFill/>
        </p:spPr>
        <p:txBody>
          <a:bodyPr wrap="square" rtlCol="0">
            <a:spAutoFit/>
          </a:bodyPr>
          <a:lstStyle/>
          <a:p>
            <a:endParaRPr lang="ru-BY" dirty="0"/>
          </a:p>
        </p:txBody>
      </p:sp>
      <p:sp>
        <p:nvSpPr>
          <p:cNvPr id="7" name="TextBox 6">
            <a:extLst>
              <a:ext uri="{FF2B5EF4-FFF2-40B4-BE49-F238E27FC236}">
                <a16:creationId xmlns:a16="http://schemas.microsoft.com/office/drawing/2014/main" id="{0C126A0B-22E7-42E6-AFF4-F9BAC42009F5}"/>
              </a:ext>
            </a:extLst>
          </p:cNvPr>
          <p:cNvSpPr txBox="1"/>
          <p:nvPr/>
        </p:nvSpPr>
        <p:spPr>
          <a:xfrm>
            <a:off x="4065974" y="221942"/>
            <a:ext cx="7830104" cy="3754874"/>
          </a:xfrm>
          <a:prstGeom prst="rect">
            <a:avLst/>
          </a:prstGeom>
          <a:noFill/>
        </p:spPr>
        <p:txBody>
          <a:bodyPr wrap="square" rtlCol="0">
            <a:spAutoFit/>
          </a:bodyPr>
          <a:lstStyle/>
          <a:p>
            <a:pPr indent="432000" algn="just"/>
            <a:r>
              <a:rPr lang="ru-RU" sz="2000" dirty="0">
                <a:latin typeface="Bookman Old Style" panose="02050604050505020204" pitchFamily="18" charset="0"/>
              </a:rPr>
              <a:t>С </a:t>
            </a:r>
            <a:r>
              <a:rPr lang="ru-RU" sz="2000" b="1" i="1" dirty="0">
                <a:effectLst>
                  <a:outerShdw blurRad="38100" dist="38100" dir="2700000" algn="tl">
                    <a:srgbClr val="000000">
                      <a:alpha val="43137"/>
                    </a:srgbClr>
                  </a:outerShdw>
                </a:effectLst>
                <a:latin typeface="Bookman Old Style" panose="02050604050505020204" pitchFamily="18" charset="0"/>
              </a:rPr>
              <a:t>2018 года </a:t>
            </a:r>
            <a:r>
              <a:rPr lang="ru-RU" sz="2000" dirty="0">
                <a:latin typeface="Bookman Old Style" panose="02050604050505020204" pitchFamily="18" charset="0"/>
              </a:rPr>
              <a:t>главным врачом учреждения здравоохранения «Борисовская центральная районная больница» назначен </a:t>
            </a:r>
            <a:r>
              <a:rPr lang="ru-RU" sz="2000" b="1" i="1" dirty="0">
                <a:effectLst>
                  <a:outerShdw blurRad="38100" dist="38100" dir="2700000" algn="tl">
                    <a:srgbClr val="000000">
                      <a:alpha val="43137"/>
                    </a:srgbClr>
                  </a:outerShdw>
                </a:effectLst>
                <a:latin typeface="Bookman Old Style" panose="02050604050505020204" pitchFamily="18" charset="0"/>
              </a:rPr>
              <a:t>Александр Анатольевич Дрозд.</a:t>
            </a:r>
          </a:p>
          <a:p>
            <a:pPr indent="432000" algn="just"/>
            <a:r>
              <a:rPr lang="ru-RU" sz="2000" dirty="0">
                <a:latin typeface="Bookman Old Style" panose="02050604050505020204" pitchFamily="18" charset="0"/>
              </a:rPr>
              <a:t>На сегодняшний день Борисовская ЦРБ является крупнейшей медицинской организацией в минской области, на базе которой осваиваются новейшие медицинские технологии, внедряются современные методы диагностики лечения и реабилитации.</a:t>
            </a:r>
          </a:p>
          <a:p>
            <a:pPr indent="432000" algn="just"/>
            <a:r>
              <a:rPr lang="ru-RU" sz="2000" dirty="0">
                <a:latin typeface="Bookman Old Style" panose="02050604050505020204" pitchFamily="18" charset="0"/>
              </a:rPr>
              <a:t>При руководстве Александра Анатольевича взят курс на проведение реконструкции и модернизации системы здравоохранения в регионе.</a:t>
            </a:r>
          </a:p>
          <a:p>
            <a:pPr indent="432000" algn="just"/>
            <a:endParaRPr lang="ru-BY" dirty="0">
              <a:latin typeface="Bookman Old Style" panose="02050604050505020204" pitchFamily="18" charset="0"/>
            </a:endParaRPr>
          </a:p>
        </p:txBody>
      </p:sp>
      <p:sp>
        <p:nvSpPr>
          <p:cNvPr id="8" name="TextBox 7">
            <a:extLst>
              <a:ext uri="{FF2B5EF4-FFF2-40B4-BE49-F238E27FC236}">
                <a16:creationId xmlns:a16="http://schemas.microsoft.com/office/drawing/2014/main" id="{B9ADFB0D-3416-483F-AD2A-DEF61F08FF86}"/>
              </a:ext>
            </a:extLst>
          </p:cNvPr>
          <p:cNvSpPr txBox="1"/>
          <p:nvPr/>
        </p:nvSpPr>
        <p:spPr>
          <a:xfrm>
            <a:off x="274560" y="3799617"/>
            <a:ext cx="11520257" cy="2554545"/>
          </a:xfrm>
          <a:prstGeom prst="rect">
            <a:avLst/>
          </a:prstGeom>
          <a:noFill/>
        </p:spPr>
        <p:txBody>
          <a:bodyPr wrap="square" rtlCol="0">
            <a:spAutoFit/>
          </a:bodyPr>
          <a:lstStyle/>
          <a:p>
            <a:pPr indent="432000" algn="just"/>
            <a:r>
              <a:rPr lang="ru-RU" sz="2000" dirty="0">
                <a:latin typeface="Bookman Old Style" panose="02050604050505020204" pitchFamily="18" charset="0"/>
              </a:rPr>
              <a:t>Интенсивно проводится ремонт помещений отделений и подразделений учреждения, закупаются медицинское оборудование, специальный транспорт.</a:t>
            </a:r>
          </a:p>
          <a:p>
            <a:pPr indent="432000" algn="just"/>
            <a:r>
              <a:rPr lang="ru-RU" sz="2000" dirty="0">
                <a:latin typeface="Bookman Old Style" panose="02050604050505020204" pitchFamily="18" charset="0"/>
              </a:rPr>
              <a:t>В настоящее время в структуру учреждения здравоохранения «Борисовская центральная районная больница»  входит стационар центральной районной больницы, поликлиника №1, поликлиника №2, поликлиника №3, поликлиника №4, 2-ая детская поликлиника, стоматологическая поликлиника, детская стоматологическая поликлиника, кожно-венерологический диспансер, психоневрологический диспансер, станция переливания крови.</a:t>
            </a:r>
            <a:endParaRPr lang="ru-BY" sz="2000" dirty="0">
              <a:latin typeface="Bookman Old Style" panose="02050604050505020204" pitchFamily="18" charset="0"/>
            </a:endParaRPr>
          </a:p>
        </p:txBody>
      </p:sp>
    </p:spTree>
    <p:extLst>
      <p:ext uri="{BB962C8B-B14F-4D97-AF65-F5344CB8AC3E}">
        <p14:creationId xmlns:p14="http://schemas.microsoft.com/office/powerpoint/2010/main" val="3126210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Светло голубой фон (64 фото)">
            <a:extLst>
              <a:ext uri="{FF2B5EF4-FFF2-40B4-BE49-F238E27FC236}">
                <a16:creationId xmlns:a16="http://schemas.microsoft.com/office/drawing/2014/main" id="{F135053C-EC40-4FDF-B493-98B247BF36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4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Недоступный Борисов | ОО &amp;quot;РАИК&amp;quot;">
            <a:extLst>
              <a:ext uri="{FF2B5EF4-FFF2-40B4-BE49-F238E27FC236}">
                <a16:creationId xmlns:a16="http://schemas.microsoft.com/office/drawing/2014/main" id="{394687D2-1540-4ED2-BDF6-6D8B1634AE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2677" y="4646024"/>
            <a:ext cx="2851722" cy="182507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C8F7E1B1-4C87-47B5-8987-9BF1784101D9}"/>
              </a:ext>
            </a:extLst>
          </p:cNvPr>
          <p:cNvSpPr>
            <a:spLocks noGrp="1"/>
          </p:cNvSpPr>
          <p:nvPr>
            <p:ph type="title"/>
          </p:nvPr>
        </p:nvSpPr>
        <p:spPr/>
        <p:txBody>
          <a:bodyPr/>
          <a:lstStyle/>
          <a:p>
            <a:endParaRPr lang="ru-BY"/>
          </a:p>
        </p:txBody>
      </p:sp>
      <p:pic>
        <p:nvPicPr>
          <p:cNvPr id="5122" name="Picture 2" descr="Поликлиника №1 г.Борисов - Талон.бай | Заказ талонов к врачу через  интернет, вызов врача на дом онлайн">
            <a:extLst>
              <a:ext uri="{FF2B5EF4-FFF2-40B4-BE49-F238E27FC236}">
                <a16:creationId xmlns:a16="http://schemas.microsoft.com/office/drawing/2014/main" id="{5992CCC9-1283-4636-8394-B774131704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822" y="153988"/>
            <a:ext cx="2737374" cy="203620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a:extLst>
              <a:ext uri="{FF2B5EF4-FFF2-40B4-BE49-F238E27FC236}">
                <a16:creationId xmlns:a16="http://schemas.microsoft.com/office/drawing/2014/main" id="{6ECCED61-AEF1-4B2B-927B-C527B3B21046}"/>
              </a:ext>
            </a:extLst>
          </p:cNvPr>
          <p:cNvSpPr/>
          <p:nvPr/>
        </p:nvSpPr>
        <p:spPr>
          <a:xfrm>
            <a:off x="264342" y="1769145"/>
            <a:ext cx="2565647" cy="36457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rgbClr val="002060"/>
                </a:solidFill>
                <a:effectLst>
                  <a:outerShdw blurRad="38100" dist="38100" dir="2700000" algn="tl">
                    <a:srgbClr val="000000">
                      <a:alpha val="43137"/>
                    </a:srgbClr>
                  </a:outerShdw>
                </a:effectLst>
                <a:latin typeface="Bookman Old Style" panose="02050604050505020204" pitchFamily="18" charset="0"/>
              </a:rPr>
              <a:t>Поликлиника №1</a:t>
            </a:r>
            <a:endParaRPr lang="ru-BY" sz="1600" b="1" dirty="0">
              <a:solidFill>
                <a:srgbClr val="002060"/>
              </a:solidFill>
              <a:effectLst>
                <a:outerShdw blurRad="38100" dist="38100" dir="2700000" algn="tl">
                  <a:srgbClr val="000000">
                    <a:alpha val="43137"/>
                  </a:srgbClr>
                </a:outerShdw>
              </a:effectLst>
              <a:latin typeface="Bookman Old Style" panose="02050604050505020204" pitchFamily="18" charset="0"/>
            </a:endParaRPr>
          </a:p>
        </p:txBody>
      </p:sp>
      <p:pic>
        <p:nvPicPr>
          <p:cNvPr id="5130" name="Picture 10" descr="УЗ Борисовская ЦРБ, поликлиника № 3 — Яндекс.Карты">
            <a:extLst>
              <a:ext uri="{FF2B5EF4-FFF2-40B4-BE49-F238E27FC236}">
                <a16:creationId xmlns:a16="http://schemas.microsoft.com/office/drawing/2014/main" id="{EE53F6EB-0E27-4786-A277-E1AA31D360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4989" y="153988"/>
            <a:ext cx="2485748" cy="203620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Городская поликлиника № 2 Борисовской ЦРБ — Яндекс.Карты">
            <a:extLst>
              <a:ext uri="{FF2B5EF4-FFF2-40B4-BE49-F238E27FC236}">
                <a16:creationId xmlns:a16="http://schemas.microsoft.com/office/drawing/2014/main" id="{A1492FB6-501C-46CC-BFA8-021D8318A5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19550" y="365125"/>
            <a:ext cx="2851720" cy="2036208"/>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a:extLst>
              <a:ext uri="{FF2B5EF4-FFF2-40B4-BE49-F238E27FC236}">
                <a16:creationId xmlns:a16="http://schemas.microsoft.com/office/drawing/2014/main" id="{202D58FE-A748-43F1-B188-9A9A04CD1EA0}"/>
              </a:ext>
            </a:extLst>
          </p:cNvPr>
          <p:cNvSpPr/>
          <p:nvPr/>
        </p:nvSpPr>
        <p:spPr>
          <a:xfrm>
            <a:off x="2778249" y="1986495"/>
            <a:ext cx="2734322" cy="36457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rgbClr val="002060"/>
                </a:solidFill>
                <a:effectLst>
                  <a:outerShdw blurRad="38100" dist="38100" dir="2700000" algn="tl">
                    <a:srgbClr val="000000">
                      <a:alpha val="43137"/>
                    </a:srgbClr>
                  </a:outerShdw>
                </a:effectLst>
                <a:latin typeface="Bookman Old Style" panose="02050604050505020204" pitchFamily="18" charset="0"/>
              </a:rPr>
              <a:t>Поликлиника №2</a:t>
            </a:r>
            <a:endParaRPr lang="ru-BY" sz="1600" b="1" dirty="0">
              <a:solidFill>
                <a:srgbClr val="002060"/>
              </a:solidFill>
              <a:effectLst>
                <a:outerShdw blurRad="38100" dist="38100" dir="2700000" algn="tl">
                  <a:srgbClr val="000000">
                    <a:alpha val="43137"/>
                  </a:srgbClr>
                </a:outerShdw>
              </a:effectLst>
              <a:latin typeface="Bookman Old Style" panose="02050604050505020204" pitchFamily="18" charset="0"/>
            </a:endParaRPr>
          </a:p>
        </p:txBody>
      </p:sp>
      <p:sp>
        <p:nvSpPr>
          <p:cNvPr id="13" name="Прямоугольник 12">
            <a:extLst>
              <a:ext uri="{FF2B5EF4-FFF2-40B4-BE49-F238E27FC236}">
                <a16:creationId xmlns:a16="http://schemas.microsoft.com/office/drawing/2014/main" id="{23CCE646-7274-49FC-9BD6-A0A52B6EB7FB}"/>
              </a:ext>
            </a:extLst>
          </p:cNvPr>
          <p:cNvSpPr/>
          <p:nvPr/>
        </p:nvSpPr>
        <p:spPr>
          <a:xfrm>
            <a:off x="5677408" y="1606858"/>
            <a:ext cx="1764669" cy="46852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rgbClr val="002060"/>
                </a:solidFill>
                <a:effectLst>
                  <a:outerShdw blurRad="38100" dist="38100" dir="2700000" algn="tl">
                    <a:srgbClr val="000000">
                      <a:alpha val="43137"/>
                    </a:srgbClr>
                  </a:outerShdw>
                </a:effectLst>
                <a:latin typeface="Bookman Old Style" panose="02050604050505020204" pitchFamily="18" charset="0"/>
              </a:rPr>
              <a:t>Поликлиника №3</a:t>
            </a:r>
            <a:endParaRPr lang="ru-BY" sz="1600" b="1" dirty="0">
              <a:solidFill>
                <a:srgbClr val="002060"/>
              </a:solidFill>
              <a:effectLst>
                <a:outerShdw blurRad="38100" dist="38100" dir="2700000" algn="tl">
                  <a:srgbClr val="000000">
                    <a:alpha val="43137"/>
                  </a:srgbClr>
                </a:outerShdw>
              </a:effectLst>
              <a:latin typeface="Bookman Old Style" panose="02050604050505020204" pitchFamily="18" charset="0"/>
            </a:endParaRPr>
          </a:p>
        </p:txBody>
      </p:sp>
      <p:pic>
        <p:nvPicPr>
          <p:cNvPr id="5132" name="Picture 12" descr="Поликлиника № 4 - Борисов">
            <a:extLst>
              <a:ext uri="{FF2B5EF4-FFF2-40B4-BE49-F238E27FC236}">
                <a16:creationId xmlns:a16="http://schemas.microsoft.com/office/drawing/2014/main" id="{2400B99E-4BF8-4553-A74B-2B66A21A91F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89515" y="365126"/>
            <a:ext cx="2673015" cy="2036208"/>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a:extLst>
              <a:ext uri="{FF2B5EF4-FFF2-40B4-BE49-F238E27FC236}">
                <a16:creationId xmlns:a16="http://schemas.microsoft.com/office/drawing/2014/main" id="{FE394698-2D11-409F-B28C-67217661277C}"/>
              </a:ext>
            </a:extLst>
          </p:cNvPr>
          <p:cNvSpPr/>
          <p:nvPr/>
        </p:nvSpPr>
        <p:spPr>
          <a:xfrm>
            <a:off x="9857887" y="1606858"/>
            <a:ext cx="2069771" cy="49715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rgbClr val="002060"/>
                </a:solidFill>
                <a:effectLst>
                  <a:outerShdw blurRad="38100" dist="38100" dir="2700000" algn="tl">
                    <a:srgbClr val="000000">
                      <a:alpha val="43137"/>
                    </a:srgbClr>
                  </a:outerShdw>
                </a:effectLst>
                <a:latin typeface="Bookman Old Style" panose="02050604050505020204" pitchFamily="18" charset="0"/>
              </a:rPr>
              <a:t>2-я детская поликлиника </a:t>
            </a:r>
            <a:endParaRPr lang="ru-BY" sz="1400" b="1" dirty="0">
              <a:solidFill>
                <a:srgbClr val="002060"/>
              </a:solidFill>
              <a:effectLst>
                <a:outerShdw blurRad="38100" dist="38100" dir="2700000" algn="tl">
                  <a:srgbClr val="000000">
                    <a:alpha val="43137"/>
                  </a:srgbClr>
                </a:outerShdw>
              </a:effectLst>
              <a:latin typeface="Bookman Old Style" panose="02050604050505020204" pitchFamily="18" charset="0"/>
            </a:endParaRPr>
          </a:p>
        </p:txBody>
      </p:sp>
      <p:pic>
        <p:nvPicPr>
          <p:cNvPr id="5126" name="Picture 6" descr="Детская поликлиника № 2 — Яндекс.Карты">
            <a:extLst>
              <a:ext uri="{FF2B5EF4-FFF2-40B4-BE49-F238E27FC236}">
                <a16:creationId xmlns:a16="http://schemas.microsoft.com/office/drawing/2014/main" id="{EFCCE875-46DC-4594-A479-010463838D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47682" y="153989"/>
            <a:ext cx="2283064" cy="2036208"/>
          </a:xfrm>
          <a:prstGeom prst="rect">
            <a:avLst/>
          </a:prstGeom>
          <a:noFill/>
          <a:extLst>
            <a:ext uri="{909E8E84-426E-40DD-AFC4-6F175D3DCCD1}">
              <a14:hiddenFill xmlns:a14="http://schemas.microsoft.com/office/drawing/2010/main">
                <a:solidFill>
                  <a:srgbClr val="FFFFFF"/>
                </a:solidFill>
              </a14:hiddenFill>
            </a:ext>
          </a:extLst>
        </p:spPr>
      </p:pic>
      <p:sp>
        <p:nvSpPr>
          <p:cNvPr id="16" name="Прямоугольник 15">
            <a:extLst>
              <a:ext uri="{FF2B5EF4-FFF2-40B4-BE49-F238E27FC236}">
                <a16:creationId xmlns:a16="http://schemas.microsoft.com/office/drawing/2014/main" id="{BD88FA1C-6535-41B0-BCC7-C919BF397869}"/>
              </a:ext>
            </a:extLst>
          </p:cNvPr>
          <p:cNvSpPr/>
          <p:nvPr/>
        </p:nvSpPr>
        <p:spPr>
          <a:xfrm>
            <a:off x="7590790" y="1916099"/>
            <a:ext cx="2075581" cy="42808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rgbClr val="002060"/>
                </a:solidFill>
                <a:effectLst>
                  <a:outerShdw blurRad="38100" dist="38100" dir="2700000" algn="tl">
                    <a:srgbClr val="000000">
                      <a:alpha val="43137"/>
                    </a:srgbClr>
                  </a:outerShdw>
                </a:effectLst>
                <a:latin typeface="Bookman Old Style" panose="02050604050505020204" pitchFamily="18" charset="0"/>
              </a:rPr>
              <a:t>Поликлиника №4</a:t>
            </a:r>
            <a:endParaRPr lang="ru-BY" sz="1600" b="1" dirty="0">
              <a:solidFill>
                <a:srgbClr val="002060"/>
              </a:solidFill>
              <a:effectLst>
                <a:outerShdw blurRad="38100" dist="38100" dir="2700000" algn="tl">
                  <a:srgbClr val="000000">
                    <a:alpha val="43137"/>
                  </a:srgbClr>
                </a:outerShdw>
              </a:effectLst>
              <a:latin typeface="Bookman Old Style" panose="02050604050505020204" pitchFamily="18" charset="0"/>
            </a:endParaRPr>
          </a:p>
        </p:txBody>
      </p:sp>
      <p:sp>
        <p:nvSpPr>
          <p:cNvPr id="17" name="Прямоугольник 16">
            <a:extLst>
              <a:ext uri="{FF2B5EF4-FFF2-40B4-BE49-F238E27FC236}">
                <a16:creationId xmlns:a16="http://schemas.microsoft.com/office/drawing/2014/main" id="{91840986-BDCB-41A3-B2FF-171364310F56}"/>
              </a:ext>
            </a:extLst>
          </p:cNvPr>
          <p:cNvSpPr/>
          <p:nvPr/>
        </p:nvSpPr>
        <p:spPr>
          <a:xfrm>
            <a:off x="9857887" y="1719538"/>
            <a:ext cx="2091548" cy="36457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rgbClr val="002060"/>
                </a:solidFill>
                <a:effectLst>
                  <a:outerShdw blurRad="38100" dist="38100" dir="2700000" algn="tl">
                    <a:srgbClr val="000000">
                      <a:alpha val="43137"/>
                    </a:srgbClr>
                  </a:outerShdw>
                </a:effectLst>
                <a:latin typeface="Bookman Old Style" panose="02050604050505020204" pitchFamily="18" charset="0"/>
              </a:rPr>
              <a:t>2-я детская поликлиника</a:t>
            </a:r>
            <a:endParaRPr lang="ru-BY" sz="1400" b="1" dirty="0">
              <a:solidFill>
                <a:srgbClr val="002060"/>
              </a:solidFill>
              <a:effectLst>
                <a:outerShdw blurRad="38100" dist="38100" dir="2700000" algn="tl">
                  <a:srgbClr val="000000">
                    <a:alpha val="43137"/>
                  </a:srgbClr>
                </a:outerShdw>
              </a:effectLst>
              <a:latin typeface="Bookman Old Style" panose="02050604050505020204" pitchFamily="18" charset="0"/>
            </a:endParaRPr>
          </a:p>
        </p:txBody>
      </p:sp>
      <p:pic>
        <p:nvPicPr>
          <p:cNvPr id="5134" name="Picture 14" descr="Городская Стоматологическая поликлиника — Яндекс.Карты">
            <a:extLst>
              <a:ext uri="{FF2B5EF4-FFF2-40B4-BE49-F238E27FC236}">
                <a16:creationId xmlns:a16="http://schemas.microsoft.com/office/drawing/2014/main" id="{B1591EDF-EFD3-43A0-9BC1-F34B62EAFFD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5822" y="5007006"/>
            <a:ext cx="2622427" cy="169700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a:extLst>
              <a:ext uri="{FF2B5EF4-FFF2-40B4-BE49-F238E27FC236}">
                <a16:creationId xmlns:a16="http://schemas.microsoft.com/office/drawing/2014/main" id="{8E792C6A-E9E4-40D1-A36A-4D97819EA48F}"/>
              </a:ext>
            </a:extLst>
          </p:cNvPr>
          <p:cNvSpPr/>
          <p:nvPr/>
        </p:nvSpPr>
        <p:spPr>
          <a:xfrm>
            <a:off x="280872" y="6194449"/>
            <a:ext cx="2372326" cy="38977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b="1" dirty="0">
                <a:solidFill>
                  <a:srgbClr val="002060"/>
                </a:solidFill>
                <a:latin typeface="Bookman Old Style" panose="02050604050505020204" pitchFamily="18" charset="0"/>
              </a:rPr>
              <a:t>Стоматологическая поликлиника</a:t>
            </a:r>
            <a:endParaRPr lang="ru-BY" sz="1300" b="1" dirty="0">
              <a:solidFill>
                <a:srgbClr val="002060"/>
              </a:solidFill>
              <a:latin typeface="Bookman Old Style" panose="02050604050505020204" pitchFamily="18" charset="0"/>
            </a:endParaRPr>
          </a:p>
        </p:txBody>
      </p:sp>
      <p:sp>
        <p:nvSpPr>
          <p:cNvPr id="21" name="Прямоугольник 20">
            <a:extLst>
              <a:ext uri="{FF2B5EF4-FFF2-40B4-BE49-F238E27FC236}">
                <a16:creationId xmlns:a16="http://schemas.microsoft.com/office/drawing/2014/main" id="{A1DD26CF-B664-4712-B552-8FA6AD50B5D0}"/>
              </a:ext>
            </a:extLst>
          </p:cNvPr>
          <p:cNvSpPr/>
          <p:nvPr/>
        </p:nvSpPr>
        <p:spPr>
          <a:xfrm>
            <a:off x="9588000" y="6143441"/>
            <a:ext cx="2275063" cy="38977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b="1" dirty="0">
                <a:solidFill>
                  <a:srgbClr val="002060"/>
                </a:solidFill>
                <a:latin typeface="Bookman Old Style" panose="02050604050505020204" pitchFamily="18" charset="0"/>
              </a:rPr>
              <a:t>Стоматологическая поликлиника</a:t>
            </a:r>
            <a:endParaRPr lang="ru-BY" sz="1300" b="1" dirty="0">
              <a:solidFill>
                <a:srgbClr val="002060"/>
              </a:solidFill>
              <a:latin typeface="Bookman Old Style" panose="02050604050505020204" pitchFamily="18" charset="0"/>
            </a:endParaRPr>
          </a:p>
        </p:txBody>
      </p:sp>
      <p:sp>
        <p:nvSpPr>
          <p:cNvPr id="23" name="Прямоугольник 22">
            <a:extLst>
              <a:ext uri="{FF2B5EF4-FFF2-40B4-BE49-F238E27FC236}">
                <a16:creationId xmlns:a16="http://schemas.microsoft.com/office/drawing/2014/main" id="{4A3D421A-7DA3-4282-A4F4-DE46862AE877}"/>
              </a:ext>
            </a:extLst>
          </p:cNvPr>
          <p:cNvSpPr/>
          <p:nvPr/>
        </p:nvSpPr>
        <p:spPr>
          <a:xfrm>
            <a:off x="2666122" y="6081301"/>
            <a:ext cx="2372326" cy="38977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b="1" dirty="0">
                <a:solidFill>
                  <a:srgbClr val="002060"/>
                </a:solidFill>
                <a:latin typeface="Bookman Old Style" panose="02050604050505020204" pitchFamily="18" charset="0"/>
              </a:rPr>
              <a:t>Детская</a:t>
            </a:r>
          </a:p>
          <a:p>
            <a:pPr algn="ctr"/>
            <a:r>
              <a:rPr lang="ru-RU" sz="1300" b="1" dirty="0" err="1">
                <a:solidFill>
                  <a:srgbClr val="002060"/>
                </a:solidFill>
                <a:latin typeface="Bookman Old Style" panose="02050604050505020204" pitchFamily="18" charset="0"/>
              </a:rPr>
              <a:t>стом.поликлиника</a:t>
            </a:r>
            <a:endParaRPr lang="ru-BY" sz="1300" b="1" dirty="0">
              <a:solidFill>
                <a:srgbClr val="002060"/>
              </a:solidFill>
              <a:latin typeface="Bookman Old Style" panose="02050604050505020204" pitchFamily="18" charset="0"/>
            </a:endParaRPr>
          </a:p>
        </p:txBody>
      </p:sp>
      <p:pic>
        <p:nvPicPr>
          <p:cNvPr id="5138" name="Picture 18" descr="Борисовский кожно-венерологический диспансер - Борисов">
            <a:extLst>
              <a:ext uri="{FF2B5EF4-FFF2-40B4-BE49-F238E27FC236}">
                <a16:creationId xmlns:a16="http://schemas.microsoft.com/office/drawing/2014/main" id="{7CE575C8-D78E-454B-9C06-5432B84A74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49553" y="4893375"/>
            <a:ext cx="2851721" cy="1871849"/>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Детская стоматологическая поликлиника г.Борисов - Талон.бай | Заказ талонов  к врачу через интернет, вызов врача на дом онлайн">
            <a:extLst>
              <a:ext uri="{FF2B5EF4-FFF2-40B4-BE49-F238E27FC236}">
                <a16:creationId xmlns:a16="http://schemas.microsoft.com/office/drawing/2014/main" id="{CF0A0A59-7841-4530-9CC7-E78CC9318B9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82155" y="4739388"/>
            <a:ext cx="2540261" cy="182228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a:extLst>
              <a:ext uri="{FF2B5EF4-FFF2-40B4-BE49-F238E27FC236}">
                <a16:creationId xmlns:a16="http://schemas.microsoft.com/office/drawing/2014/main" id="{A24028DF-6EDC-40E9-8ECE-297C1E8724EC}"/>
              </a:ext>
            </a:extLst>
          </p:cNvPr>
          <p:cNvSpPr/>
          <p:nvPr/>
        </p:nvSpPr>
        <p:spPr>
          <a:xfrm>
            <a:off x="2957998" y="6001305"/>
            <a:ext cx="2093374" cy="46977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rgbClr val="002060"/>
                </a:solidFill>
                <a:latin typeface="Bookman Old Style" panose="02050604050505020204" pitchFamily="18" charset="0"/>
              </a:rPr>
              <a:t>Детская </a:t>
            </a:r>
            <a:r>
              <a:rPr lang="ru-RU" sz="1400" b="1" dirty="0" err="1">
                <a:solidFill>
                  <a:srgbClr val="002060"/>
                </a:solidFill>
                <a:latin typeface="Bookman Old Style" panose="02050604050505020204" pitchFamily="18" charset="0"/>
              </a:rPr>
              <a:t>стом.поликлиника</a:t>
            </a:r>
            <a:endParaRPr lang="ru-BY" sz="1400" b="1" dirty="0">
              <a:solidFill>
                <a:srgbClr val="002060"/>
              </a:solidFill>
              <a:latin typeface="Bookman Old Style" panose="02050604050505020204" pitchFamily="18" charset="0"/>
            </a:endParaRPr>
          </a:p>
        </p:txBody>
      </p:sp>
      <p:sp>
        <p:nvSpPr>
          <p:cNvPr id="10" name="Прямоугольник 9">
            <a:extLst>
              <a:ext uri="{FF2B5EF4-FFF2-40B4-BE49-F238E27FC236}">
                <a16:creationId xmlns:a16="http://schemas.microsoft.com/office/drawing/2014/main" id="{4AAF5070-0176-4F21-A86B-9F05390A4A45}"/>
              </a:ext>
            </a:extLst>
          </p:cNvPr>
          <p:cNvSpPr/>
          <p:nvPr/>
        </p:nvSpPr>
        <p:spPr>
          <a:xfrm>
            <a:off x="5122416" y="4983671"/>
            <a:ext cx="2232735" cy="42096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rgbClr val="002060"/>
                </a:solidFill>
                <a:latin typeface="Bookman Old Style" panose="02050604050505020204" pitchFamily="18" charset="0"/>
              </a:rPr>
              <a:t>Кожно-</a:t>
            </a:r>
            <a:r>
              <a:rPr lang="ru-RU" sz="1400" b="1" dirty="0" err="1">
                <a:solidFill>
                  <a:srgbClr val="002060"/>
                </a:solidFill>
                <a:latin typeface="Bookman Old Style" panose="02050604050505020204" pitchFamily="18" charset="0"/>
              </a:rPr>
              <a:t>венерологич</a:t>
            </a:r>
            <a:r>
              <a:rPr lang="ru-RU" sz="1400" b="1" dirty="0">
                <a:solidFill>
                  <a:srgbClr val="002060"/>
                </a:solidFill>
                <a:latin typeface="Bookman Old Style" panose="02050604050505020204" pitchFamily="18" charset="0"/>
              </a:rPr>
              <a:t>.</a:t>
            </a:r>
          </a:p>
          <a:p>
            <a:pPr algn="ctr"/>
            <a:r>
              <a:rPr lang="ru-RU" sz="1400" b="1" dirty="0">
                <a:solidFill>
                  <a:srgbClr val="002060"/>
                </a:solidFill>
                <a:latin typeface="Bookman Old Style" panose="02050604050505020204" pitchFamily="18" charset="0"/>
              </a:rPr>
              <a:t>диспансер</a:t>
            </a:r>
            <a:endParaRPr lang="ru-BY" sz="1400" b="1" dirty="0">
              <a:solidFill>
                <a:srgbClr val="002060"/>
              </a:solidFill>
              <a:latin typeface="Bookman Old Style" panose="02050604050505020204" pitchFamily="18" charset="0"/>
            </a:endParaRPr>
          </a:p>
        </p:txBody>
      </p:sp>
      <p:sp>
        <p:nvSpPr>
          <p:cNvPr id="11" name="Прямоугольник 10">
            <a:extLst>
              <a:ext uri="{FF2B5EF4-FFF2-40B4-BE49-F238E27FC236}">
                <a16:creationId xmlns:a16="http://schemas.microsoft.com/office/drawing/2014/main" id="{9C769568-1F06-474C-AA1A-50451D773CAE}"/>
              </a:ext>
            </a:extLst>
          </p:cNvPr>
          <p:cNvSpPr/>
          <p:nvPr/>
        </p:nvSpPr>
        <p:spPr>
          <a:xfrm>
            <a:off x="7442077" y="5841507"/>
            <a:ext cx="2145924" cy="50534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err="1">
                <a:solidFill>
                  <a:srgbClr val="002060"/>
                </a:solidFill>
                <a:latin typeface="Bookman Old Style" panose="02050604050505020204" pitchFamily="18" charset="0"/>
              </a:rPr>
              <a:t>Психоневрологич</a:t>
            </a:r>
            <a:r>
              <a:rPr lang="ru-RU" sz="1400" b="1" dirty="0">
                <a:solidFill>
                  <a:srgbClr val="002060"/>
                </a:solidFill>
                <a:latin typeface="Bookman Old Style" panose="02050604050505020204" pitchFamily="18" charset="0"/>
              </a:rPr>
              <a:t>.</a:t>
            </a:r>
          </a:p>
          <a:p>
            <a:pPr algn="ctr"/>
            <a:r>
              <a:rPr lang="ru-RU" sz="1400" b="1" dirty="0">
                <a:solidFill>
                  <a:srgbClr val="002060"/>
                </a:solidFill>
                <a:latin typeface="Bookman Old Style" panose="02050604050505020204" pitchFamily="18" charset="0"/>
              </a:rPr>
              <a:t>диспансер</a:t>
            </a:r>
            <a:endParaRPr lang="ru-BY" sz="1400" b="1" dirty="0">
              <a:solidFill>
                <a:srgbClr val="002060"/>
              </a:solidFill>
              <a:latin typeface="Bookman Old Style" panose="02050604050505020204" pitchFamily="18" charset="0"/>
            </a:endParaRPr>
          </a:p>
        </p:txBody>
      </p:sp>
      <p:pic>
        <p:nvPicPr>
          <p:cNvPr id="5142" name="Picture 22" descr="УЗ Борисовская центральная районная больница, Станция переливания крови —  Яндекс.Карты">
            <a:extLst>
              <a:ext uri="{FF2B5EF4-FFF2-40B4-BE49-F238E27FC236}">
                <a16:creationId xmlns:a16="http://schemas.microsoft.com/office/drawing/2014/main" id="{6C4DD1DD-B301-4573-80C2-11A3FE51567F}"/>
              </a:ext>
            </a:extLst>
          </p:cNvPr>
          <p:cNvPicPr>
            <a:picLocks noGrp="1" noChangeAspect="1" noChangeArrowheads="1"/>
          </p:cNvPicPr>
          <p:nvPr>
            <p:ph idx="1"/>
          </p:nvPr>
        </p:nvPicPr>
        <p:blipFill>
          <a:blip r:embed="rId12">
            <a:extLst>
              <a:ext uri="{28A0092B-C50C-407E-A947-70E740481C1C}">
                <a14:useLocalDpi xmlns:a14="http://schemas.microsoft.com/office/drawing/2010/main" val="0"/>
              </a:ext>
            </a:extLst>
          </a:blip>
          <a:srcRect/>
          <a:stretch>
            <a:fillRect/>
          </a:stretch>
        </p:blipFill>
        <p:spPr bwMode="auto">
          <a:xfrm>
            <a:off x="9475875" y="4739388"/>
            <a:ext cx="2533649" cy="1901108"/>
          </a:xfrm>
          <a:prstGeom prst="rect">
            <a:avLst/>
          </a:prstGeom>
          <a:noFill/>
          <a:extLst>
            <a:ext uri="{909E8E84-426E-40DD-AFC4-6F175D3DCCD1}">
              <a14:hiddenFill xmlns:a14="http://schemas.microsoft.com/office/drawing/2010/main">
                <a:solidFill>
                  <a:srgbClr val="FFFFFF"/>
                </a:solidFill>
              </a14:hiddenFill>
            </a:ext>
          </a:extLst>
        </p:spPr>
      </p:pic>
      <p:sp>
        <p:nvSpPr>
          <p:cNvPr id="31" name="Прямоугольник 30">
            <a:extLst>
              <a:ext uri="{FF2B5EF4-FFF2-40B4-BE49-F238E27FC236}">
                <a16:creationId xmlns:a16="http://schemas.microsoft.com/office/drawing/2014/main" id="{661896EC-CE60-4698-B140-145A9D4963A3}"/>
              </a:ext>
            </a:extLst>
          </p:cNvPr>
          <p:cNvSpPr/>
          <p:nvPr/>
        </p:nvSpPr>
        <p:spPr>
          <a:xfrm>
            <a:off x="9525879" y="5959563"/>
            <a:ext cx="2419214" cy="46977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rgbClr val="002060"/>
                </a:solidFill>
                <a:latin typeface="Bookman Old Style" panose="02050604050505020204" pitchFamily="18" charset="0"/>
              </a:rPr>
              <a:t>Станция переливания крови</a:t>
            </a:r>
            <a:endParaRPr lang="ru-BY" sz="1400" b="1" dirty="0">
              <a:solidFill>
                <a:srgbClr val="002060"/>
              </a:solidFill>
              <a:latin typeface="Bookman Old Style" panose="02050604050505020204" pitchFamily="18" charset="0"/>
            </a:endParaRPr>
          </a:p>
        </p:txBody>
      </p:sp>
      <p:pic>
        <p:nvPicPr>
          <p:cNvPr id="5144" name="Picture 24" descr="В Борисовской ЦРБ 40 ковидных коек перевели в плановую медпомощь |  Борисовский район">
            <a:extLst>
              <a:ext uri="{FF2B5EF4-FFF2-40B4-BE49-F238E27FC236}">
                <a16:creationId xmlns:a16="http://schemas.microsoft.com/office/drawing/2014/main" id="{AA0AD7A5-F41D-456C-87F7-5FF3F2F2D56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03829" y="2598417"/>
            <a:ext cx="3586962" cy="1901108"/>
          </a:xfrm>
          <a:prstGeom prst="rect">
            <a:avLst/>
          </a:prstGeom>
          <a:noFill/>
          <a:extLst>
            <a:ext uri="{909E8E84-426E-40DD-AFC4-6F175D3DCCD1}">
              <a14:hiddenFill xmlns:a14="http://schemas.microsoft.com/office/drawing/2010/main">
                <a:solidFill>
                  <a:srgbClr val="FFFFFF"/>
                </a:solidFill>
              </a14:hiddenFill>
            </a:ext>
          </a:extLst>
        </p:spPr>
      </p:pic>
      <p:pic>
        <p:nvPicPr>
          <p:cNvPr id="5146" name="Picture 26" descr="Галерея. Борисовская центральная районная больница">
            <a:extLst>
              <a:ext uri="{FF2B5EF4-FFF2-40B4-BE49-F238E27FC236}">
                <a16:creationId xmlns:a16="http://schemas.microsoft.com/office/drawing/2014/main" id="{20A9E74E-C908-46FC-8412-E4074C940A2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24000" y="2479790"/>
            <a:ext cx="2963552" cy="2166234"/>
          </a:xfrm>
          <a:prstGeom prst="rect">
            <a:avLst/>
          </a:prstGeom>
          <a:noFill/>
          <a:extLst>
            <a:ext uri="{909E8E84-426E-40DD-AFC4-6F175D3DCCD1}">
              <a14:hiddenFill xmlns:a14="http://schemas.microsoft.com/office/drawing/2010/main">
                <a:solidFill>
                  <a:srgbClr val="FFFFFF"/>
                </a:solidFill>
              </a14:hiddenFill>
            </a:ext>
          </a:extLst>
        </p:spPr>
      </p:pic>
      <p:pic>
        <p:nvPicPr>
          <p:cNvPr id="5148" name="Picture 28" descr="Учреждение Здравоохранения Борисовская центральная районная больница —  Яндекс.Карты">
            <a:extLst>
              <a:ext uri="{FF2B5EF4-FFF2-40B4-BE49-F238E27FC236}">
                <a16:creationId xmlns:a16="http://schemas.microsoft.com/office/drawing/2014/main" id="{1E3AE0FD-D9E0-49A6-A467-0B3A12AE4F3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61934" y="2469229"/>
            <a:ext cx="2485748" cy="2099801"/>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Как в Борисове решают проблему дефицита медиков - Минская правда -  белорусский новостной портал">
            <a:extLst>
              <a:ext uri="{FF2B5EF4-FFF2-40B4-BE49-F238E27FC236}">
                <a16:creationId xmlns:a16="http://schemas.microsoft.com/office/drawing/2014/main" id="{DDC42D45-0C07-42C4-B9A4-55ABF1012DC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182346" y="2569595"/>
            <a:ext cx="2728782" cy="2034670"/>
          </a:xfrm>
          <a:prstGeom prst="rect">
            <a:avLst/>
          </a:prstGeom>
          <a:noFill/>
          <a:extLst>
            <a:ext uri="{909E8E84-426E-40DD-AFC4-6F175D3DCCD1}">
              <a14:hiddenFill xmlns:a14="http://schemas.microsoft.com/office/drawing/2010/main">
                <a:solidFill>
                  <a:srgbClr val="FFFFFF"/>
                </a:solidFill>
              </a14:hiddenFill>
            </a:ext>
          </a:extLst>
        </p:spPr>
      </p:pic>
      <p:pic>
        <p:nvPicPr>
          <p:cNvPr id="5152" name="Picture 32" descr="В Беларуси чествуют медработников, которые боролись с COVID-19">
            <a:extLst>
              <a:ext uri="{FF2B5EF4-FFF2-40B4-BE49-F238E27FC236}">
                <a16:creationId xmlns:a16="http://schemas.microsoft.com/office/drawing/2014/main" id="{8BC6EBD4-7149-421B-B81F-DE501F4A559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1940" y="2703178"/>
            <a:ext cx="2239344" cy="2036209"/>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a:extLst>
              <a:ext uri="{FF2B5EF4-FFF2-40B4-BE49-F238E27FC236}">
                <a16:creationId xmlns:a16="http://schemas.microsoft.com/office/drawing/2014/main" id="{0F67BB0C-C073-4DFC-9E25-4E9BD391E20E}"/>
              </a:ext>
            </a:extLst>
          </p:cNvPr>
          <p:cNvSpPr/>
          <p:nvPr/>
        </p:nvSpPr>
        <p:spPr>
          <a:xfrm>
            <a:off x="2121762" y="2553440"/>
            <a:ext cx="7253057" cy="49487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solidFill>
                  <a:srgbClr val="002060"/>
                </a:solidFill>
                <a:latin typeface="Bookman Old Style" panose="02050604050505020204" pitchFamily="18" charset="0"/>
              </a:rPr>
              <a:t>Стационар Борисовской ЦРБ</a:t>
            </a:r>
            <a:endParaRPr lang="ru-BY" sz="1600" b="1" dirty="0">
              <a:solidFill>
                <a:srgbClr val="002060"/>
              </a:solidFill>
              <a:latin typeface="Bookman Old Style" panose="02050604050505020204" pitchFamily="18" charset="0"/>
            </a:endParaRPr>
          </a:p>
        </p:txBody>
      </p:sp>
    </p:spTree>
    <p:extLst>
      <p:ext uri="{BB962C8B-B14F-4D97-AF65-F5344CB8AC3E}">
        <p14:creationId xmlns:p14="http://schemas.microsoft.com/office/powerpoint/2010/main" val="3479160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B6F4C0-7F01-463C-8F72-4444C93011EB}"/>
              </a:ext>
            </a:extLst>
          </p:cNvPr>
          <p:cNvSpPr>
            <a:spLocks noGrp="1"/>
          </p:cNvSpPr>
          <p:nvPr>
            <p:ph type="title"/>
          </p:nvPr>
        </p:nvSpPr>
        <p:spPr/>
        <p:txBody>
          <a:bodyPr/>
          <a:lstStyle/>
          <a:p>
            <a:endParaRPr lang="ru-BY"/>
          </a:p>
        </p:txBody>
      </p:sp>
      <p:sp>
        <p:nvSpPr>
          <p:cNvPr id="3" name="Объект 2">
            <a:extLst>
              <a:ext uri="{FF2B5EF4-FFF2-40B4-BE49-F238E27FC236}">
                <a16:creationId xmlns:a16="http://schemas.microsoft.com/office/drawing/2014/main" id="{E343A5D2-3465-4375-8671-FD9B05414CFF}"/>
              </a:ext>
            </a:extLst>
          </p:cNvPr>
          <p:cNvSpPr>
            <a:spLocks noGrp="1"/>
          </p:cNvSpPr>
          <p:nvPr>
            <p:ph idx="1"/>
          </p:nvPr>
        </p:nvSpPr>
        <p:spPr/>
        <p:txBody>
          <a:bodyPr/>
          <a:lstStyle/>
          <a:p>
            <a:endParaRPr lang="ru-BY"/>
          </a:p>
        </p:txBody>
      </p:sp>
      <p:pic>
        <p:nvPicPr>
          <p:cNvPr id="4" name="Picture 2" descr="Светло голубой фон (64 фото)">
            <a:extLst>
              <a:ext uri="{FF2B5EF4-FFF2-40B4-BE49-F238E27FC236}">
                <a16:creationId xmlns:a16="http://schemas.microsoft.com/office/drawing/2014/main" id="{4FC9FD0A-3E3C-41F7-8B1F-BC683A398D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76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A578A17-B36F-4FDF-8847-A5C640CFF5DD}"/>
              </a:ext>
            </a:extLst>
          </p:cNvPr>
          <p:cNvSpPr txBox="1"/>
          <p:nvPr/>
        </p:nvSpPr>
        <p:spPr>
          <a:xfrm>
            <a:off x="329030" y="213064"/>
            <a:ext cx="11638069" cy="2554545"/>
          </a:xfrm>
          <a:prstGeom prst="rect">
            <a:avLst/>
          </a:prstGeom>
          <a:noFill/>
        </p:spPr>
        <p:txBody>
          <a:bodyPr wrap="square" rtlCol="0">
            <a:spAutoFit/>
          </a:bodyPr>
          <a:lstStyle/>
          <a:p>
            <a:pPr indent="432000" algn="just"/>
            <a:r>
              <a:rPr lang="ru-RU" sz="2000" dirty="0">
                <a:latin typeface="Bookman Old Style" panose="02050604050505020204" pitchFamily="18" charset="0"/>
              </a:rPr>
              <a:t>Летом 2018 года в Борисовской ЦРБ состоялось открытие кабинета магнитно-резонансной томографии. Это первая районная больница в Минской области, где появилось такое оборудование, которое позволит оперативно получать результаты исследования. Врачи Борисовкой больницы ежегодно проводят более шести с половиной тысяч операций. Новый комплекс МРТ помогает оперативнее начать лечение пациентов со сложным диагнозом.</a:t>
            </a:r>
          </a:p>
          <a:p>
            <a:pPr indent="432000" algn="just"/>
            <a:r>
              <a:rPr lang="ru-RU" sz="2000" dirty="0">
                <a:latin typeface="Bookman Old Style" panose="02050604050505020204" pitchFamily="18" charset="0"/>
              </a:rPr>
              <a:t>Сегодня новый высокотехнологичный комплекс в учреждении принимает пациентов круглосуточно – такой режим работы необходим для экстренных случаев.</a:t>
            </a:r>
            <a:endParaRPr lang="ru-BY" sz="2000" dirty="0">
              <a:latin typeface="Bookman Old Style" panose="02050604050505020204" pitchFamily="18" charset="0"/>
            </a:endParaRPr>
          </a:p>
        </p:txBody>
      </p:sp>
      <p:pic>
        <p:nvPicPr>
          <p:cNvPr id="4098" name="Picture 2" descr="Борисовская центральная районная больница">
            <a:extLst>
              <a:ext uri="{FF2B5EF4-FFF2-40B4-BE49-F238E27FC236}">
                <a16:creationId xmlns:a16="http://schemas.microsoft.com/office/drawing/2014/main" id="{0BF5BA5E-365F-42B0-ADDF-6A7C3E5C22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3425" y="2804226"/>
            <a:ext cx="3062798" cy="200857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Фотофакт. В Борисове открыли кабинет магнитно-резонансной томографии |  EX-PRESS.BY">
            <a:extLst>
              <a:ext uri="{FF2B5EF4-FFF2-40B4-BE49-F238E27FC236}">
                <a16:creationId xmlns:a16="http://schemas.microsoft.com/office/drawing/2014/main" id="{2D12E599-49AD-4808-BF5D-AECB0B543C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5223" y="2804225"/>
            <a:ext cx="2605227" cy="2008577"/>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Фотофакт. В Борисове открыли кабинет магнитно-резонансной томографии |  EX-PRESS.BY">
            <a:extLst>
              <a:ext uri="{FF2B5EF4-FFF2-40B4-BE49-F238E27FC236}">
                <a16:creationId xmlns:a16="http://schemas.microsoft.com/office/drawing/2014/main" id="{C2694B41-1640-4961-B1D0-8BC641EBBE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1712" y="3124940"/>
            <a:ext cx="2762805" cy="190869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Фотофакт. В Борисове открыли кабинет магнитно-резонансной томографии |  EX-PRESS.BY">
            <a:extLst>
              <a:ext uri="{FF2B5EF4-FFF2-40B4-BE49-F238E27FC236}">
                <a16:creationId xmlns:a16="http://schemas.microsoft.com/office/drawing/2014/main" id="{E76F71BA-B3DC-41AB-9973-11EE522157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030" y="2804225"/>
            <a:ext cx="2490003" cy="213176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За четыре месяца в новом кабинете МРТ Борисовской центральной районной  больницы прошли обследование более 1200 пациентов">
            <a:extLst>
              <a:ext uri="{FF2B5EF4-FFF2-40B4-BE49-F238E27FC236}">
                <a16:creationId xmlns:a16="http://schemas.microsoft.com/office/drawing/2014/main" id="{82E821C8-9C06-49B1-BCD1-A615BD5075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68313" y="3144745"/>
            <a:ext cx="2762805" cy="200857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595746D-B5AD-48E2-BF22-9D9100F02201}"/>
              </a:ext>
            </a:extLst>
          </p:cNvPr>
          <p:cNvSpPr txBox="1"/>
          <p:nvPr/>
        </p:nvSpPr>
        <p:spPr>
          <a:xfrm>
            <a:off x="213805" y="5324665"/>
            <a:ext cx="11753293" cy="1323439"/>
          </a:xfrm>
          <a:prstGeom prst="rect">
            <a:avLst/>
          </a:prstGeom>
          <a:noFill/>
        </p:spPr>
        <p:txBody>
          <a:bodyPr wrap="square" rtlCol="0">
            <a:spAutoFit/>
          </a:bodyPr>
          <a:lstStyle/>
          <a:p>
            <a:pPr indent="432000" algn="just"/>
            <a:r>
              <a:rPr lang="ru-RU" sz="2000" dirty="0">
                <a:latin typeface="Bookman Old Style" panose="02050604050505020204" pitchFamily="18" charset="0"/>
              </a:rPr>
              <a:t>Борисовская ЦРБ взяла курс на создание восточно-территориального центра специализированной высокотехнологичной медицинской помощи, на базе которого будут созданы равные возможности для жителей из небольших райцентров. Здесь будет сосредоточено все необходимое для полного обследования и лечения. </a:t>
            </a:r>
            <a:endParaRPr lang="ru-BY" sz="2000" dirty="0">
              <a:latin typeface="Bookman Old Style" panose="02050604050505020204" pitchFamily="18" charset="0"/>
            </a:endParaRPr>
          </a:p>
        </p:txBody>
      </p:sp>
    </p:spTree>
    <p:extLst>
      <p:ext uri="{BB962C8B-B14F-4D97-AF65-F5344CB8AC3E}">
        <p14:creationId xmlns:p14="http://schemas.microsoft.com/office/powerpoint/2010/main" val="3878131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Светло голубой фон (64 фото)">
            <a:extLst>
              <a:ext uri="{FF2B5EF4-FFF2-40B4-BE49-F238E27FC236}">
                <a16:creationId xmlns:a16="http://schemas.microsoft.com/office/drawing/2014/main" id="{EB004C2B-7311-4D8F-BB85-7F6F19C3AE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news.sb.by/upload/iblock/227/22752c44fc37e5d62da0957fca5f864d.jpg">
            <a:extLst>
              <a:ext uri="{FF2B5EF4-FFF2-40B4-BE49-F238E27FC236}">
                <a16:creationId xmlns:a16="http://schemas.microsoft.com/office/drawing/2014/main" id="{0E3AA914-58BA-4DF8-9D2C-6A708CF37E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9201" y="929828"/>
            <a:ext cx="3314699" cy="249917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76840471-9F16-4208-8205-1A9B7F35214A}"/>
              </a:ext>
            </a:extLst>
          </p:cNvPr>
          <p:cNvSpPr>
            <a:spLocks noGrp="1"/>
          </p:cNvSpPr>
          <p:nvPr>
            <p:ph type="title"/>
          </p:nvPr>
        </p:nvSpPr>
        <p:spPr/>
        <p:txBody>
          <a:bodyPr/>
          <a:lstStyle/>
          <a:p>
            <a:endParaRPr lang="ru-BY"/>
          </a:p>
        </p:txBody>
      </p:sp>
      <p:sp>
        <p:nvSpPr>
          <p:cNvPr id="3" name="Объект 2">
            <a:extLst>
              <a:ext uri="{FF2B5EF4-FFF2-40B4-BE49-F238E27FC236}">
                <a16:creationId xmlns:a16="http://schemas.microsoft.com/office/drawing/2014/main" id="{313E7077-4997-4A60-8D77-3F4CC7C05B63}"/>
              </a:ext>
            </a:extLst>
          </p:cNvPr>
          <p:cNvSpPr>
            <a:spLocks noGrp="1"/>
          </p:cNvSpPr>
          <p:nvPr>
            <p:ph idx="1"/>
          </p:nvPr>
        </p:nvSpPr>
        <p:spPr/>
        <p:txBody>
          <a:bodyPr/>
          <a:lstStyle/>
          <a:p>
            <a:endParaRPr lang="ru-BY" dirty="0"/>
          </a:p>
        </p:txBody>
      </p:sp>
      <p:sp>
        <p:nvSpPr>
          <p:cNvPr id="5" name="TextBox 4">
            <a:extLst>
              <a:ext uri="{FF2B5EF4-FFF2-40B4-BE49-F238E27FC236}">
                <a16:creationId xmlns:a16="http://schemas.microsoft.com/office/drawing/2014/main" id="{D085358A-2B37-4859-8D3D-4560FA6F42BB}"/>
              </a:ext>
            </a:extLst>
          </p:cNvPr>
          <p:cNvSpPr txBox="1"/>
          <p:nvPr/>
        </p:nvSpPr>
        <p:spPr>
          <a:xfrm>
            <a:off x="355108" y="150920"/>
            <a:ext cx="11576480" cy="707886"/>
          </a:xfrm>
          <a:prstGeom prst="rect">
            <a:avLst/>
          </a:prstGeom>
          <a:noFill/>
        </p:spPr>
        <p:txBody>
          <a:bodyPr wrap="square" rtlCol="0">
            <a:spAutoFit/>
          </a:bodyPr>
          <a:lstStyle/>
          <a:p>
            <a:pPr indent="432000" algn="just"/>
            <a:r>
              <a:rPr lang="ru-RU" sz="2000" dirty="0">
                <a:latin typeface="Bookman Old Style" panose="02050604050505020204" pitchFamily="18" charset="0"/>
              </a:rPr>
              <a:t>Первыми двумя этапами стало открытие кабинета МРТ в 2018 году, а также открытие ангиографического кабинета летом 2020 года.</a:t>
            </a:r>
            <a:endParaRPr lang="ru-BY" sz="2000" dirty="0">
              <a:latin typeface="Bookman Old Style" panose="02050604050505020204" pitchFamily="18" charset="0"/>
            </a:endParaRPr>
          </a:p>
        </p:txBody>
      </p:sp>
      <p:pic>
        <p:nvPicPr>
          <p:cNvPr id="3076" name="Picture 4" descr="https://news.sb.by/upload/iblock/2cc/2cc331b936fe4948c06eacef6c877831.jpg">
            <a:extLst>
              <a:ext uri="{FF2B5EF4-FFF2-40B4-BE49-F238E27FC236}">
                <a16:creationId xmlns:a16="http://schemas.microsoft.com/office/drawing/2014/main" id="{B7153E22-539C-4B15-A9A4-79BBB74DF0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587" y="1009727"/>
            <a:ext cx="3382114" cy="250139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news.sb.by/upload/iblock/2f4/2f48304fdb94e177e05bb2488bdb1f00.jpg">
            <a:extLst>
              <a:ext uri="{FF2B5EF4-FFF2-40B4-BE49-F238E27FC236}">
                <a16:creationId xmlns:a16="http://schemas.microsoft.com/office/drawing/2014/main" id="{7C6D7108-B4D8-4BB0-B023-10A17DC812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2953" y="1155130"/>
            <a:ext cx="2925839" cy="235598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s://news.sb.by/upload/iblock/d53/d53916e061c81b4262cf1941eddd6eb3.jpg">
            <a:extLst>
              <a:ext uri="{FF2B5EF4-FFF2-40B4-BE49-F238E27FC236}">
                <a16:creationId xmlns:a16="http://schemas.microsoft.com/office/drawing/2014/main" id="{D1D11EA4-8B8B-49C1-B884-47CB16FB9A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1401" y="929828"/>
            <a:ext cx="2734599" cy="235599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B5A063A-D500-487E-B20D-7601D1B2AF26}"/>
              </a:ext>
            </a:extLst>
          </p:cNvPr>
          <p:cNvSpPr txBox="1"/>
          <p:nvPr/>
        </p:nvSpPr>
        <p:spPr>
          <a:xfrm>
            <a:off x="195586" y="3725324"/>
            <a:ext cx="11647225" cy="2862322"/>
          </a:xfrm>
          <a:prstGeom prst="rect">
            <a:avLst/>
          </a:prstGeom>
          <a:noFill/>
        </p:spPr>
        <p:txBody>
          <a:bodyPr wrap="square" rtlCol="0">
            <a:spAutoFit/>
          </a:bodyPr>
          <a:lstStyle/>
          <a:p>
            <a:pPr indent="432000" algn="just"/>
            <a:r>
              <a:rPr lang="ru-RU" sz="2000" dirty="0">
                <a:latin typeface="Bookman Old Style" panose="02050604050505020204" pitchFamily="18" charset="0"/>
              </a:rPr>
              <a:t>Работает в больнице и обновленное отделение анестезиологии и реанимации для пациентов кардиологического профиля.</a:t>
            </a:r>
          </a:p>
          <a:p>
            <a:pPr indent="432000" algn="just"/>
            <a:r>
              <a:rPr lang="ru-RU" sz="2000" dirty="0">
                <a:latin typeface="Bookman Old Style" panose="02050604050505020204" pitchFamily="18" charset="0"/>
              </a:rPr>
              <a:t>Еще одним шагом в направлении создания центра специализированной высокотехнологичной медицинской помощи для жителей Борисова и небольших райцентров стало строительство детского многофункционального корпуса, который возводят также на территории Борисовской центральной районной больницы. Корпус представляет собой четырехэтажное здание, рассчитанное на 116 мест. Это два детских отделения для младшего и старшего возрастов соответственно, отделение новорожденных и отделение анестезиологии и реанимации.</a:t>
            </a:r>
            <a:endParaRPr lang="ru-BY" sz="2000" dirty="0">
              <a:latin typeface="Bookman Old Style" panose="02050604050505020204" pitchFamily="18" charset="0"/>
            </a:endParaRPr>
          </a:p>
        </p:txBody>
      </p:sp>
    </p:spTree>
    <p:extLst>
      <p:ext uri="{BB962C8B-B14F-4D97-AF65-F5344CB8AC3E}">
        <p14:creationId xmlns:p14="http://schemas.microsoft.com/office/powerpoint/2010/main" val="2068322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712DAB-5E94-4F23-A692-9F956B8E6B86}"/>
              </a:ext>
            </a:extLst>
          </p:cNvPr>
          <p:cNvSpPr>
            <a:spLocks noGrp="1"/>
          </p:cNvSpPr>
          <p:nvPr>
            <p:ph type="title"/>
          </p:nvPr>
        </p:nvSpPr>
        <p:spPr/>
        <p:txBody>
          <a:bodyPr/>
          <a:lstStyle/>
          <a:p>
            <a:endParaRPr lang="ru-BY"/>
          </a:p>
        </p:txBody>
      </p:sp>
      <p:sp>
        <p:nvSpPr>
          <p:cNvPr id="3" name="Объект 2">
            <a:extLst>
              <a:ext uri="{FF2B5EF4-FFF2-40B4-BE49-F238E27FC236}">
                <a16:creationId xmlns:a16="http://schemas.microsoft.com/office/drawing/2014/main" id="{94C9D543-4D5C-4179-A6E4-769284B2D271}"/>
              </a:ext>
            </a:extLst>
          </p:cNvPr>
          <p:cNvSpPr>
            <a:spLocks noGrp="1"/>
          </p:cNvSpPr>
          <p:nvPr>
            <p:ph idx="1"/>
          </p:nvPr>
        </p:nvSpPr>
        <p:spPr/>
        <p:txBody>
          <a:bodyPr/>
          <a:lstStyle/>
          <a:p>
            <a:endParaRPr lang="ru-BY"/>
          </a:p>
        </p:txBody>
      </p:sp>
      <p:pic>
        <p:nvPicPr>
          <p:cNvPr id="4" name="Picture 2" descr="Светло голубой фон (64 фото)">
            <a:extLst>
              <a:ext uri="{FF2B5EF4-FFF2-40B4-BE49-F238E27FC236}">
                <a16:creationId xmlns:a16="http://schemas.microsoft.com/office/drawing/2014/main" id="{61765CBA-790A-4E44-ABBD-6CB5A8C86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356A2C1-492E-4C4A-8C78-928FBB215E25}"/>
              </a:ext>
            </a:extLst>
          </p:cNvPr>
          <p:cNvSpPr txBox="1"/>
          <p:nvPr/>
        </p:nvSpPr>
        <p:spPr>
          <a:xfrm>
            <a:off x="461639" y="159798"/>
            <a:ext cx="11256885" cy="6370975"/>
          </a:xfrm>
          <a:prstGeom prst="rect">
            <a:avLst/>
          </a:prstGeom>
          <a:noFill/>
        </p:spPr>
        <p:txBody>
          <a:bodyPr wrap="square" rtlCol="0">
            <a:spAutoFit/>
          </a:bodyPr>
          <a:lstStyle/>
          <a:p>
            <a:pPr indent="432000" algn="just"/>
            <a:r>
              <a:rPr lang="ru-RU" sz="2400" dirty="0">
                <a:latin typeface="Bookman Old Style" panose="02050604050505020204" pitchFamily="18" charset="0"/>
              </a:rPr>
              <a:t>Профессионально сплоченный коллектив, в котором развиты дружеские отношения, взаимовыручка, поддержка и требовательность - залог успеха </a:t>
            </a:r>
            <a:r>
              <a:rPr lang="ru-RU" sz="2400">
                <a:latin typeface="Bookman Old Style" panose="02050604050505020204" pitchFamily="18" charset="0"/>
              </a:rPr>
              <a:t>деятельности учреждения.</a:t>
            </a:r>
            <a:endParaRPr lang="ru-RU" sz="2400" dirty="0">
              <a:latin typeface="Bookman Old Style" panose="02050604050505020204" pitchFamily="18" charset="0"/>
            </a:endParaRPr>
          </a:p>
          <a:p>
            <a:pPr indent="432000" algn="just"/>
            <a:r>
              <a:rPr lang="ru-RU" sz="2400" dirty="0">
                <a:latin typeface="Bookman Old Style" panose="02050604050505020204" pitchFamily="18" charset="0"/>
              </a:rPr>
              <a:t>В Борисовском здравоохранении работают не только медики-профессионалы, но и люди творческие, имеющие художественный вкус и талант.</a:t>
            </a:r>
          </a:p>
          <a:p>
            <a:pPr indent="432000" algn="just"/>
            <a:r>
              <a:rPr lang="ru-RU" sz="2400" dirty="0">
                <a:latin typeface="Bookman Old Style" panose="02050604050505020204" pitchFamily="18" charset="0"/>
              </a:rPr>
              <a:t> </a:t>
            </a:r>
            <a:r>
              <a:rPr lang="ru-RU" sz="2400" dirty="0" err="1">
                <a:latin typeface="Bookman Old Style" panose="02050604050505020204" pitchFamily="18" charset="0"/>
              </a:rPr>
              <a:t>Борисовщина</a:t>
            </a:r>
            <a:r>
              <a:rPr lang="ru-RU" sz="2400" dirty="0">
                <a:latin typeface="Bookman Old Style" panose="02050604050505020204" pitchFamily="18" charset="0"/>
              </a:rPr>
              <a:t> дала стране ученых-медиков, оказавших влияние на развитие отечественной медицины, таких как офтальмолог, профессор </a:t>
            </a:r>
            <a:r>
              <a:rPr lang="ru-RU" sz="2400" dirty="0" err="1">
                <a:latin typeface="Bookman Old Style" panose="02050604050505020204" pitchFamily="18" charset="0"/>
              </a:rPr>
              <a:t>Бирич</a:t>
            </a:r>
            <a:r>
              <a:rPr lang="ru-RU" sz="2400" dirty="0">
                <a:latin typeface="Bookman Old Style" panose="02050604050505020204" pitchFamily="18" charset="0"/>
              </a:rPr>
              <a:t> Т.В.; доктор медицинских наук, профессор </a:t>
            </a:r>
            <a:r>
              <a:rPr lang="ru-RU" sz="2400" dirty="0" err="1">
                <a:latin typeface="Bookman Old Style" panose="02050604050505020204" pitchFamily="18" charset="0"/>
              </a:rPr>
              <a:t>Лапотко</a:t>
            </a:r>
            <a:r>
              <a:rPr lang="ru-RU" sz="2400" dirty="0">
                <a:latin typeface="Bookman Old Style" panose="02050604050505020204" pitchFamily="18" charset="0"/>
              </a:rPr>
              <a:t> И.А.; нейрохирург, доктор медицинских наук </a:t>
            </a:r>
            <a:r>
              <a:rPr lang="ru-RU" sz="2400" dirty="0" err="1">
                <a:latin typeface="Bookman Old Style" panose="02050604050505020204" pitchFamily="18" charset="0"/>
              </a:rPr>
              <a:t>Павловец</a:t>
            </a:r>
            <a:r>
              <a:rPr lang="ru-RU" sz="2400" dirty="0">
                <a:latin typeface="Bookman Old Style" panose="02050604050505020204" pitchFamily="18" charset="0"/>
              </a:rPr>
              <a:t> М.В.; кардиохирург, доктор медицинских наук, профессор </a:t>
            </a:r>
            <a:r>
              <a:rPr lang="ru-RU" sz="2400" dirty="0" err="1">
                <a:latin typeface="Bookman Old Style" panose="02050604050505020204" pitchFamily="18" charset="0"/>
              </a:rPr>
              <a:t>ОстровскийЮ.П</a:t>
            </a:r>
            <a:r>
              <a:rPr lang="ru-RU" sz="2400" dirty="0">
                <a:latin typeface="Bookman Old Style" panose="02050604050505020204" pitchFamily="18" charset="0"/>
              </a:rPr>
              <a:t>.</a:t>
            </a:r>
            <a:br>
              <a:rPr lang="ru-RU" sz="2400" dirty="0">
                <a:latin typeface="Bookman Old Style" panose="02050604050505020204" pitchFamily="18" charset="0"/>
              </a:rPr>
            </a:br>
            <a:r>
              <a:rPr lang="ru-RU" sz="2400" dirty="0">
                <a:latin typeface="Bookman Old Style" panose="02050604050505020204" pitchFamily="18" charset="0"/>
              </a:rPr>
              <a:t>    В Борисовской ЦРБ работают целые династии врачей: Дрозд, Рубцовых, </a:t>
            </a:r>
            <a:r>
              <a:rPr lang="ru-RU" sz="2400" dirty="0" err="1">
                <a:latin typeface="Bookman Old Style" panose="02050604050505020204" pitchFamily="18" charset="0"/>
              </a:rPr>
              <a:t>Хатько</a:t>
            </a:r>
            <a:r>
              <a:rPr lang="ru-RU" sz="2400" dirty="0">
                <a:latin typeface="Bookman Old Style" panose="02050604050505020204" pitchFamily="18" charset="0"/>
              </a:rPr>
              <a:t>, Карпочевых, </a:t>
            </a:r>
            <a:r>
              <a:rPr lang="ru-RU" sz="2400" dirty="0" err="1">
                <a:latin typeface="Bookman Old Style" panose="02050604050505020204" pitchFamily="18" charset="0"/>
              </a:rPr>
              <a:t>Сыроватко</a:t>
            </a:r>
            <a:r>
              <a:rPr lang="ru-RU" sz="2400" dirty="0">
                <a:latin typeface="Bookman Old Style" panose="02050604050505020204" pitchFamily="18" charset="0"/>
              </a:rPr>
              <a:t>, </a:t>
            </a:r>
            <a:r>
              <a:rPr lang="ru-RU" sz="2400" dirty="0" err="1">
                <a:latin typeface="Bookman Old Style" panose="02050604050505020204" pitchFamily="18" charset="0"/>
              </a:rPr>
              <a:t>Крумкачевых</a:t>
            </a:r>
            <a:r>
              <a:rPr lang="ru-RU" sz="2400" dirty="0">
                <a:latin typeface="Bookman Old Style" panose="02050604050505020204" pitchFamily="18" charset="0"/>
              </a:rPr>
              <a:t> и др.</a:t>
            </a:r>
            <a:br>
              <a:rPr lang="ru-RU" sz="2400" dirty="0">
                <a:latin typeface="Bookman Old Style" panose="02050604050505020204" pitchFamily="18" charset="0"/>
              </a:rPr>
            </a:br>
            <a:r>
              <a:rPr lang="ru-RU" sz="2400" dirty="0">
                <a:latin typeface="Bookman Old Style" panose="02050604050505020204" pitchFamily="18" charset="0"/>
              </a:rPr>
              <a:t>    Каждый из сотрудников Борисовского здравоохранения внес частицу своего труда в выполнении поставленных перед здравоохранением целей и задач.</a:t>
            </a:r>
          </a:p>
          <a:p>
            <a:pPr indent="432000" algn="just"/>
            <a:r>
              <a:rPr lang="ru-RU" sz="2400" dirty="0">
                <a:latin typeface="Bookman Old Style" panose="02050604050505020204" pitchFamily="18" charset="0"/>
              </a:rPr>
              <a:t> </a:t>
            </a:r>
            <a:endParaRPr lang="ru-BY" sz="2400" dirty="0">
              <a:latin typeface="Bookman Old Style" panose="02050604050505020204" pitchFamily="18" charset="0"/>
            </a:endParaRPr>
          </a:p>
        </p:txBody>
      </p:sp>
    </p:spTree>
    <p:extLst>
      <p:ext uri="{BB962C8B-B14F-4D97-AF65-F5344CB8AC3E}">
        <p14:creationId xmlns:p14="http://schemas.microsoft.com/office/powerpoint/2010/main" val="3287242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584B1E-BB18-43D8-8008-DCE67E802F05}"/>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955570E7-4EDD-4ECD-89F4-CA27FBE216F4}"/>
              </a:ext>
            </a:extLst>
          </p:cNvPr>
          <p:cNvSpPr>
            <a:spLocks noGrp="1"/>
          </p:cNvSpPr>
          <p:nvPr>
            <p:ph idx="1"/>
          </p:nvPr>
        </p:nvSpPr>
        <p:spPr/>
        <p:txBody>
          <a:bodyPr/>
          <a:lstStyle/>
          <a:p>
            <a:endParaRPr lang="x-none"/>
          </a:p>
        </p:txBody>
      </p:sp>
      <p:pic>
        <p:nvPicPr>
          <p:cNvPr id="4" name="Picture 2" descr="Фото текстура старой выцветшей бумаги | Премиум Фото">
            <a:extLst>
              <a:ext uri="{FF2B5EF4-FFF2-40B4-BE49-F238E27FC236}">
                <a16:creationId xmlns:a16="http://schemas.microsoft.com/office/drawing/2014/main" id="{A730E993-1DC4-4BFE-9910-1362FBB3779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больница">
            <a:extLst>
              <a:ext uri="{FF2B5EF4-FFF2-40B4-BE49-F238E27FC236}">
                <a16:creationId xmlns:a16="http://schemas.microsoft.com/office/drawing/2014/main" id="{17626D3A-C3C7-4954-B617-4B27AD4E17D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9037" y="204186"/>
            <a:ext cx="3352800" cy="2228850"/>
          </a:xfrm>
          <a:prstGeom prst="rect">
            <a:avLst/>
          </a:prstGeom>
          <a:noFill/>
          <a:ln>
            <a:noFill/>
          </a:ln>
        </p:spPr>
      </p:pic>
      <p:sp>
        <p:nvSpPr>
          <p:cNvPr id="6" name="TextBox 5">
            <a:extLst>
              <a:ext uri="{FF2B5EF4-FFF2-40B4-BE49-F238E27FC236}">
                <a16:creationId xmlns:a16="http://schemas.microsoft.com/office/drawing/2014/main" id="{15BF19B7-DD89-4D66-A4E6-AB37F9246BCA}"/>
              </a:ext>
            </a:extLst>
          </p:cNvPr>
          <p:cNvSpPr txBox="1"/>
          <p:nvPr/>
        </p:nvSpPr>
        <p:spPr>
          <a:xfrm>
            <a:off x="4190999" y="204186"/>
            <a:ext cx="7678445" cy="2308324"/>
          </a:xfrm>
          <a:prstGeom prst="rect">
            <a:avLst/>
          </a:prstGeom>
          <a:noFill/>
        </p:spPr>
        <p:txBody>
          <a:bodyPr wrap="square" rtlCol="0">
            <a:spAutoFit/>
          </a:bodyPr>
          <a:lstStyle/>
          <a:p>
            <a:pPr indent="432000" algn="just"/>
            <a:r>
              <a:rPr lang="ru-RU" sz="2400" dirty="0">
                <a:latin typeface="Bookman Old Style" panose="02050604050505020204" pitchFamily="18" charset="0"/>
              </a:rPr>
              <a:t>С </a:t>
            </a:r>
            <a:r>
              <a:rPr lang="ru-RU" sz="2400" b="1" i="1" dirty="0">
                <a:latin typeface="Bookman Old Style" panose="02050604050505020204" pitchFamily="18" charset="0"/>
              </a:rPr>
              <a:t>1 января 1928 года </a:t>
            </a:r>
            <a:r>
              <a:rPr lang="ru-RU" sz="2400" dirty="0">
                <a:latin typeface="Bookman Old Style" panose="02050604050505020204" pitchFamily="18" charset="0"/>
              </a:rPr>
              <a:t>больница получила названий 1-я Советская объединенная больница имени 10-летия Октябрьской Революции. В состав объединения входили стационар на 180 коек и две поликлиники.</a:t>
            </a:r>
          </a:p>
          <a:p>
            <a:pPr indent="432000" algn="just"/>
            <a:r>
              <a:rPr lang="ru-RU" sz="2400" dirty="0">
                <a:latin typeface="Bookman Old Style" panose="02050604050505020204" pitchFamily="18" charset="0"/>
              </a:rPr>
              <a:t>Принятое в эксплуатацию здание главного </a:t>
            </a:r>
            <a:endParaRPr lang="x-none" sz="2400" dirty="0">
              <a:latin typeface="Bookman Old Style" panose="02050604050505020204" pitchFamily="18" charset="0"/>
            </a:endParaRPr>
          </a:p>
        </p:txBody>
      </p:sp>
      <p:sp>
        <p:nvSpPr>
          <p:cNvPr id="7" name="TextBox 6">
            <a:extLst>
              <a:ext uri="{FF2B5EF4-FFF2-40B4-BE49-F238E27FC236}">
                <a16:creationId xmlns:a16="http://schemas.microsoft.com/office/drawing/2014/main" id="{08DCB89D-60E9-49A0-8E10-B3CCE5A471AE}"/>
              </a:ext>
            </a:extLst>
          </p:cNvPr>
          <p:cNvSpPr txBox="1"/>
          <p:nvPr/>
        </p:nvSpPr>
        <p:spPr>
          <a:xfrm>
            <a:off x="399496" y="2370339"/>
            <a:ext cx="11365636" cy="4154984"/>
          </a:xfrm>
          <a:prstGeom prst="rect">
            <a:avLst/>
          </a:prstGeom>
          <a:noFill/>
        </p:spPr>
        <p:txBody>
          <a:bodyPr wrap="square" rtlCol="0">
            <a:spAutoFit/>
          </a:bodyPr>
          <a:lstStyle/>
          <a:p>
            <a:pPr algn="just"/>
            <a:r>
              <a:rPr lang="ru-RU" sz="2400" dirty="0">
                <a:latin typeface="Bookman Old Style" panose="02050604050505020204" pitchFamily="18" charset="0"/>
              </a:rPr>
              <a:t>корпуса было оборудовано центральным водяным отоплением, приточно-вытяжной вентиляцией с увлажнением и побудителями тяги, горячим и холодным водоснабжением, канализацией.</a:t>
            </a:r>
          </a:p>
          <a:p>
            <a:pPr indent="432000" algn="just"/>
            <a:r>
              <a:rPr lang="ru-RU" sz="2400" dirty="0">
                <a:latin typeface="Bookman Old Style" panose="02050604050505020204" pitchFamily="18" charset="0"/>
              </a:rPr>
              <a:t>С момента ввода в эксплуатацию, в больнице функционировала рентгеновская трубка, операционная комната, микроскоп, стерилизатор. Имелись два телефонных аппарата. Один - в корпусе больницы, второй – на квартире у заведующего больницей. В качестве скорой помощи в больнице работает одна лошадь. </a:t>
            </a:r>
          </a:p>
          <a:p>
            <a:pPr indent="432000" algn="just"/>
            <a:r>
              <a:rPr lang="ru-RU" sz="2400" dirty="0">
                <a:latin typeface="Bookman Old Style" panose="02050604050505020204" pitchFamily="18" charset="0"/>
              </a:rPr>
              <a:t>Вот так непросто строилась и развивалась 1-я Советская больница в городе Борисове. Хотя в те годы это была самая прогрессивная стройка медицинского учреждения по Минской области.</a:t>
            </a:r>
            <a:endParaRPr lang="x-none" sz="2400" dirty="0">
              <a:latin typeface="Bookman Old Style" panose="02050604050505020204" pitchFamily="18" charset="0"/>
            </a:endParaRPr>
          </a:p>
        </p:txBody>
      </p:sp>
    </p:spTree>
    <p:extLst>
      <p:ext uri="{BB962C8B-B14F-4D97-AF65-F5344CB8AC3E}">
        <p14:creationId xmlns:p14="http://schemas.microsoft.com/office/powerpoint/2010/main" val="711267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E11C12-5360-46ED-974F-DDF1141FFA4F}"/>
              </a:ext>
            </a:extLst>
          </p:cNvPr>
          <p:cNvSpPr>
            <a:spLocks noGrp="1"/>
          </p:cNvSpPr>
          <p:nvPr>
            <p:ph type="title"/>
          </p:nvPr>
        </p:nvSpPr>
        <p:spPr/>
        <p:txBody>
          <a:bodyPr/>
          <a:lstStyle/>
          <a:p>
            <a:endParaRPr lang="x-none"/>
          </a:p>
        </p:txBody>
      </p:sp>
      <p:pic>
        <p:nvPicPr>
          <p:cNvPr id="7" name="Объект 6">
            <a:extLst>
              <a:ext uri="{FF2B5EF4-FFF2-40B4-BE49-F238E27FC236}">
                <a16:creationId xmlns:a16="http://schemas.microsoft.com/office/drawing/2014/main" id="{0FCF3A1A-14AD-4397-840D-9597BF2E039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28144" y="1825625"/>
            <a:ext cx="7735712" cy="4351338"/>
          </a:xfrm>
        </p:spPr>
      </p:pic>
      <p:pic>
        <p:nvPicPr>
          <p:cNvPr id="5" name="Picture 2" descr="Фото текстура старой выцветшей бумаги | Премиум Фото">
            <a:extLst>
              <a:ext uri="{FF2B5EF4-FFF2-40B4-BE49-F238E27FC236}">
                <a16:creationId xmlns:a16="http://schemas.microsoft.com/office/drawing/2014/main" id="{601FBE71-07F8-443A-A3E9-B6580ECF4A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80962"/>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13" name="Рисунок 12">
            <a:extLst>
              <a:ext uri="{FF2B5EF4-FFF2-40B4-BE49-F238E27FC236}">
                <a16:creationId xmlns:a16="http://schemas.microsoft.com/office/drawing/2014/main" id="{6238186D-769E-46FB-9BAE-951AAF48DB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7759" y="415505"/>
            <a:ext cx="4128118" cy="3465100"/>
          </a:xfrm>
          <a:prstGeom prst="rect">
            <a:avLst/>
          </a:prstGeom>
        </p:spPr>
      </p:pic>
      <p:pic>
        <p:nvPicPr>
          <p:cNvPr id="3074" name="Picture 2" descr="31 марта">
            <a:extLst>
              <a:ext uri="{FF2B5EF4-FFF2-40B4-BE49-F238E27FC236}">
                <a16:creationId xmlns:a16="http://schemas.microsoft.com/office/drawing/2014/main" id="{88F4C4D1-9C0E-400C-9342-F010358EE84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66478" y="177553"/>
            <a:ext cx="4722920" cy="3444536"/>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a:extLst>
              <a:ext uri="{FF2B5EF4-FFF2-40B4-BE49-F238E27FC236}">
                <a16:creationId xmlns:a16="http://schemas.microsoft.com/office/drawing/2014/main" id="{D2AB6408-92FC-415A-AC76-D695C0C663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907" y="415505"/>
            <a:ext cx="3984225" cy="3444536"/>
          </a:xfrm>
          <a:prstGeom prst="rect">
            <a:avLst/>
          </a:prstGeom>
        </p:spPr>
      </p:pic>
      <p:pic>
        <p:nvPicPr>
          <p:cNvPr id="11" name="Рисунок 10">
            <a:extLst>
              <a:ext uri="{FF2B5EF4-FFF2-40B4-BE49-F238E27FC236}">
                <a16:creationId xmlns:a16="http://schemas.microsoft.com/office/drawing/2014/main" id="{487FC215-F893-4940-A1AA-6F5E358B4E4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7434" y="3173767"/>
            <a:ext cx="4064124" cy="3506680"/>
          </a:xfrm>
          <a:prstGeom prst="rect">
            <a:avLst/>
          </a:prstGeom>
        </p:spPr>
      </p:pic>
      <p:pic>
        <p:nvPicPr>
          <p:cNvPr id="17" name="Рисунок 16">
            <a:extLst>
              <a:ext uri="{FF2B5EF4-FFF2-40B4-BE49-F238E27FC236}">
                <a16:creationId xmlns:a16="http://schemas.microsoft.com/office/drawing/2014/main" id="{CA1D478F-7835-4318-BF04-559342A4C79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76365" y="3413464"/>
            <a:ext cx="4915272" cy="3377953"/>
          </a:xfrm>
          <a:prstGeom prst="rect">
            <a:avLst/>
          </a:prstGeom>
        </p:spPr>
      </p:pic>
      <p:pic>
        <p:nvPicPr>
          <p:cNvPr id="15" name="Рисунок 14">
            <a:extLst>
              <a:ext uri="{FF2B5EF4-FFF2-40B4-BE49-F238E27FC236}">
                <a16:creationId xmlns:a16="http://schemas.microsoft.com/office/drawing/2014/main" id="{540E9870-EC7F-4F4B-876B-B7CFCACE87B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09836" y="3173767"/>
            <a:ext cx="4555321" cy="3506681"/>
          </a:xfrm>
          <a:prstGeom prst="rect">
            <a:avLst/>
          </a:prstGeom>
        </p:spPr>
      </p:pic>
    </p:spTree>
    <p:extLst>
      <p:ext uri="{BB962C8B-B14F-4D97-AF65-F5344CB8AC3E}">
        <p14:creationId xmlns:p14="http://schemas.microsoft.com/office/powerpoint/2010/main" val="27727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D6EF95-59CB-473C-B3CE-171893D58F8D}"/>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383711EB-2E8C-47E6-94E4-8055D803E5D3}"/>
              </a:ext>
            </a:extLst>
          </p:cNvPr>
          <p:cNvSpPr>
            <a:spLocks noGrp="1"/>
          </p:cNvSpPr>
          <p:nvPr>
            <p:ph idx="1"/>
          </p:nvPr>
        </p:nvSpPr>
        <p:spPr/>
        <p:txBody>
          <a:bodyPr/>
          <a:lstStyle/>
          <a:p>
            <a:endParaRPr lang="x-none"/>
          </a:p>
        </p:txBody>
      </p:sp>
      <p:pic>
        <p:nvPicPr>
          <p:cNvPr id="4" name="Picture 2" descr="Фото текстура старой выцветшей бумаги | Премиум Фото">
            <a:extLst>
              <a:ext uri="{FF2B5EF4-FFF2-40B4-BE49-F238E27FC236}">
                <a16:creationId xmlns:a16="http://schemas.microsoft.com/office/drawing/2014/main" id="{09A02948-AB31-4452-BF5B-EC83AB95B9B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9389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2CE35FA-95B7-4462-8BD8-9859DD37D205}"/>
              </a:ext>
            </a:extLst>
          </p:cNvPr>
          <p:cNvSpPr txBox="1"/>
          <p:nvPr/>
        </p:nvSpPr>
        <p:spPr>
          <a:xfrm>
            <a:off x="254493" y="115958"/>
            <a:ext cx="11683014" cy="1569660"/>
          </a:xfrm>
          <a:prstGeom prst="rect">
            <a:avLst/>
          </a:prstGeom>
          <a:noFill/>
        </p:spPr>
        <p:txBody>
          <a:bodyPr wrap="square" rtlCol="0">
            <a:spAutoFit/>
          </a:bodyPr>
          <a:lstStyle/>
          <a:p>
            <a:pPr indent="432000" algn="just"/>
            <a:r>
              <a:rPr lang="ru-RU" sz="2400" dirty="0">
                <a:latin typeface="Bookman Old Style" panose="02050604050505020204" pitchFamily="18" charset="0"/>
              </a:rPr>
              <a:t>По упоминанию в финансовых документах, можно предположить, что первым заведующим 1-й Советской больницей был </a:t>
            </a:r>
            <a:r>
              <a:rPr lang="ru-RU" sz="2400" b="1" i="1" dirty="0">
                <a:latin typeface="Bookman Old Style" panose="02050604050505020204" pitchFamily="18" charset="0"/>
              </a:rPr>
              <a:t>Перельман Израиль Михайлович</a:t>
            </a:r>
            <a:r>
              <a:rPr lang="ru-RU" sz="2400" dirty="0">
                <a:latin typeface="Bookman Old Style" panose="02050604050505020204" pitchFamily="18" charset="0"/>
              </a:rPr>
              <a:t> – видный хирург довоенного Борисова, в последствии профессор.</a:t>
            </a:r>
            <a:endParaRPr lang="x-none" sz="2400" dirty="0">
              <a:latin typeface="Bookman Old Style" panose="02050604050505020204" pitchFamily="18" charset="0"/>
            </a:endParaRPr>
          </a:p>
        </p:txBody>
      </p:sp>
      <p:pic>
        <p:nvPicPr>
          <p:cNvPr id="6" name="Рисунок 5" descr="https://rosenbloom.info/perelman/perelman.jpg">
            <a:extLst>
              <a:ext uri="{FF2B5EF4-FFF2-40B4-BE49-F238E27FC236}">
                <a16:creationId xmlns:a16="http://schemas.microsoft.com/office/drawing/2014/main" id="{6BC08942-8035-49DD-A575-A22829232B1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287" y="1690688"/>
            <a:ext cx="3414945" cy="4683479"/>
          </a:xfrm>
          <a:prstGeom prst="rect">
            <a:avLst/>
          </a:prstGeom>
          <a:noFill/>
          <a:ln>
            <a:noFill/>
          </a:ln>
        </p:spPr>
      </p:pic>
      <p:sp>
        <p:nvSpPr>
          <p:cNvPr id="7" name="TextBox 6">
            <a:extLst>
              <a:ext uri="{FF2B5EF4-FFF2-40B4-BE49-F238E27FC236}">
                <a16:creationId xmlns:a16="http://schemas.microsoft.com/office/drawing/2014/main" id="{41397881-7A86-4973-888F-DC2BCD3D37E3}"/>
              </a:ext>
            </a:extLst>
          </p:cNvPr>
          <p:cNvSpPr txBox="1"/>
          <p:nvPr/>
        </p:nvSpPr>
        <p:spPr>
          <a:xfrm>
            <a:off x="227856" y="6386594"/>
            <a:ext cx="3444535" cy="369332"/>
          </a:xfrm>
          <a:prstGeom prst="rect">
            <a:avLst/>
          </a:prstGeom>
          <a:noFill/>
        </p:spPr>
        <p:txBody>
          <a:bodyPr wrap="square" rtlCol="0">
            <a:spAutoFit/>
          </a:bodyPr>
          <a:lstStyle/>
          <a:p>
            <a:pPr algn="ctr"/>
            <a:r>
              <a:rPr lang="ru-RU" i="1" dirty="0">
                <a:solidFill>
                  <a:srgbClr val="7030A0"/>
                </a:solidFill>
                <a:latin typeface="Times New Roman" panose="02020603050405020304" pitchFamily="18" charset="0"/>
                <a:cs typeface="Times New Roman" panose="02020603050405020304" pitchFamily="18" charset="0"/>
              </a:rPr>
              <a:t>Израиль  Михайлович  Перельман</a:t>
            </a:r>
            <a:endParaRPr lang="x-none" i="1" dirty="0">
              <a:solidFill>
                <a:srgbClr val="7030A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C7C972F-5A0B-441F-B076-DF75DE8E8DBF}"/>
              </a:ext>
            </a:extLst>
          </p:cNvPr>
          <p:cNvSpPr txBox="1"/>
          <p:nvPr/>
        </p:nvSpPr>
        <p:spPr>
          <a:xfrm>
            <a:off x="3765241" y="1538235"/>
            <a:ext cx="8157472" cy="5632311"/>
          </a:xfrm>
          <a:prstGeom prst="rect">
            <a:avLst/>
          </a:prstGeom>
          <a:noFill/>
        </p:spPr>
        <p:txBody>
          <a:bodyPr wrap="square" rtlCol="0">
            <a:spAutoFit/>
          </a:bodyPr>
          <a:lstStyle/>
          <a:p>
            <a:pPr indent="432000" algn="just"/>
            <a:r>
              <a:rPr lang="ru-RU" sz="2400" dirty="0">
                <a:latin typeface="Bookman Old Style" panose="02050604050505020204" pitchFamily="18" charset="0"/>
              </a:rPr>
              <a:t>Израиль Моисеевич Перельман приехал в город Борисов из Минска, где он родился в 1892 году. Медицинское образование получил в Москве, окончив в 1917 году медфак МГУ. Затем около четырех лет служил военным врачом (сначала на Румынском фронте в царской армии, затем в Красной Армии), а после демобилизации принял активное участие в организации медицинского факультета Белорусского государственного университета и сам стал там работать в качестве ассистента.</a:t>
            </a:r>
          </a:p>
          <a:p>
            <a:pPr indent="432000" algn="just"/>
            <a:r>
              <a:rPr lang="ru-RU" sz="2400" dirty="0">
                <a:latin typeface="Bookman Old Style" panose="02050604050505020204" pitchFamily="18" charset="0"/>
              </a:rPr>
              <a:t>В 1927 году хирург Перельман вместе с семьей переехал в Борисов. Именно здесь началась его активная научная деятельность.</a:t>
            </a:r>
            <a:endParaRPr lang="x-none" sz="2400" dirty="0">
              <a:latin typeface="Bookman Old Style" panose="02050604050505020204" pitchFamily="18" charset="0"/>
            </a:endParaRPr>
          </a:p>
          <a:p>
            <a:pPr indent="432000" algn="just"/>
            <a:endParaRPr lang="x-none" sz="2400" dirty="0">
              <a:latin typeface="Bookman Old Style" panose="02050604050505020204" pitchFamily="18" charset="0"/>
            </a:endParaRPr>
          </a:p>
        </p:txBody>
      </p:sp>
    </p:spTree>
    <p:extLst>
      <p:ext uri="{BB962C8B-B14F-4D97-AF65-F5344CB8AC3E}">
        <p14:creationId xmlns:p14="http://schemas.microsoft.com/office/powerpoint/2010/main" val="391342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F9755B-75AE-41AE-AF13-9B9CC17F8C77}"/>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E62706AC-D941-4ED6-8972-AAF462792504}"/>
              </a:ext>
            </a:extLst>
          </p:cNvPr>
          <p:cNvSpPr>
            <a:spLocks noGrp="1"/>
          </p:cNvSpPr>
          <p:nvPr>
            <p:ph idx="1"/>
          </p:nvPr>
        </p:nvSpPr>
        <p:spPr/>
        <p:txBody>
          <a:bodyPr/>
          <a:lstStyle/>
          <a:p>
            <a:endParaRPr lang="x-none"/>
          </a:p>
        </p:txBody>
      </p:sp>
      <p:pic>
        <p:nvPicPr>
          <p:cNvPr id="4" name="Picture 2" descr="Фото текстура старой выцветшей бумаги | Премиум Фото">
            <a:extLst>
              <a:ext uri="{FF2B5EF4-FFF2-40B4-BE49-F238E27FC236}">
                <a16:creationId xmlns:a16="http://schemas.microsoft.com/office/drawing/2014/main" id="{836E0CA4-FEF2-438E-939A-CBB4B7E3E3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5875"/>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Мантурова: мы храним ценности советской школы пластической хирургии - РИА  Новости, 31.10.2017">
            <a:extLst>
              <a:ext uri="{FF2B5EF4-FFF2-40B4-BE49-F238E27FC236}">
                <a16:creationId xmlns:a16="http://schemas.microsoft.com/office/drawing/2014/main" id="{461C17FD-A30B-4F67-B4F8-DB292D9450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6430" y="4548180"/>
            <a:ext cx="4199139" cy="228788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A88063-21B6-4431-B456-9439DE30C063}"/>
              </a:ext>
            </a:extLst>
          </p:cNvPr>
          <p:cNvSpPr txBox="1"/>
          <p:nvPr/>
        </p:nvSpPr>
        <p:spPr>
          <a:xfrm>
            <a:off x="337351" y="115410"/>
            <a:ext cx="11620869" cy="5262979"/>
          </a:xfrm>
          <a:prstGeom prst="rect">
            <a:avLst/>
          </a:prstGeom>
          <a:noFill/>
        </p:spPr>
        <p:txBody>
          <a:bodyPr wrap="square" rtlCol="0">
            <a:spAutoFit/>
          </a:bodyPr>
          <a:lstStyle/>
          <a:p>
            <a:pPr indent="432000" algn="just"/>
            <a:r>
              <a:rPr lang="ru-RU" sz="2400" dirty="0">
                <a:latin typeface="Bookman Old Style" panose="02050604050505020204" pitchFamily="18" charset="0"/>
              </a:rPr>
              <a:t>Он приобрел такой авторитет, что в Борисов направлялись на операции из других районов Белоруссии. И неудивительно, что при Борисовской больнице Наркомздрав БССР организовал курсы по усовершенствованию квалификации хирургов. Городское Общество врачей тоже возглавил Перельман.</a:t>
            </a:r>
          </a:p>
          <a:p>
            <a:pPr indent="432000" algn="just"/>
            <a:r>
              <a:rPr lang="ru-RU" sz="2400" dirty="0">
                <a:latin typeface="Bookman Old Style" panose="02050604050505020204" pitchFamily="18" charset="0"/>
              </a:rPr>
              <a:t>В 1932 году после защиты кандидатской диссертации Израиля Моисеевича перевели на работу в Гомель.</a:t>
            </a:r>
            <a:endParaRPr lang="x-none" sz="2400" dirty="0">
              <a:latin typeface="Bookman Old Style" panose="02050604050505020204" pitchFamily="18" charset="0"/>
            </a:endParaRPr>
          </a:p>
          <a:p>
            <a:pPr indent="432000" algn="just"/>
            <a:r>
              <a:rPr lang="ru-RU" sz="2400" dirty="0">
                <a:latin typeface="Bookman Old Style" panose="02050604050505020204" pitchFamily="18" charset="0"/>
              </a:rPr>
              <a:t>А спустя еще пять лет он защитил и докторскую диссертацию, которая по сути оказалась монографией на тему «Непроходимость кишок». В годы войны профессор </a:t>
            </a:r>
            <a:r>
              <a:rPr lang="ru-RU" sz="2400" dirty="0" err="1">
                <a:latin typeface="Bookman Old Style" panose="02050604050505020204" pitchFamily="18" charset="0"/>
              </a:rPr>
              <a:t>И.М.Перельман</a:t>
            </a:r>
            <a:r>
              <a:rPr lang="ru-RU" sz="2400" dirty="0">
                <a:latin typeface="Bookman Old Style" panose="02050604050505020204" pitchFamily="18" charset="0"/>
              </a:rPr>
              <a:t> заведовал кафедрами в медицинских институтах Новосибирска и Ярославля, работал в госпиталях. Скоропостижно умер в 1954 году. На его счету 58 научных работ.</a:t>
            </a:r>
            <a:endParaRPr lang="x-none" sz="2400" dirty="0">
              <a:latin typeface="Bookman Old Style" panose="02050604050505020204" pitchFamily="18" charset="0"/>
            </a:endParaRPr>
          </a:p>
          <a:p>
            <a:pPr indent="432000" algn="just"/>
            <a:endParaRPr lang="x-none" sz="2400" dirty="0">
              <a:latin typeface="Bookman Old Style" panose="02050604050505020204" pitchFamily="18" charset="0"/>
            </a:endParaRPr>
          </a:p>
        </p:txBody>
      </p:sp>
      <p:pic>
        <p:nvPicPr>
          <p:cNvPr id="7174" name="Picture 6" descr="старые медицинские и хирургические инструменты. много старых хирургических  инструментов для операции. черно-белый снимок. старый Стоковое Изображение  - изображение насчитывающей бело, хирургическо: 215547583">
            <a:extLst>
              <a:ext uri="{FF2B5EF4-FFF2-40B4-BE49-F238E27FC236}">
                <a16:creationId xmlns:a16="http://schemas.microsoft.com/office/drawing/2014/main" id="{C10C3700-90D2-4C47-B770-5AAD034FBAA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10865" y="4727748"/>
            <a:ext cx="4279038" cy="196640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Ради кого и чего легендарный хирург Александр Микаелян бросил Москву">
            <a:extLst>
              <a:ext uri="{FF2B5EF4-FFF2-40B4-BE49-F238E27FC236}">
                <a16:creationId xmlns:a16="http://schemas.microsoft.com/office/drawing/2014/main" id="{0B0A4857-868A-4268-B208-F7F3740BB1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7351" y="4891596"/>
            <a:ext cx="3923931" cy="1966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287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41BB41-B52F-4E29-BB25-9C5563D1B02B}"/>
              </a:ext>
            </a:extLst>
          </p:cNvPr>
          <p:cNvSpPr>
            <a:spLocks noGrp="1"/>
          </p:cNvSpPr>
          <p:nvPr>
            <p:ph type="title"/>
          </p:nvPr>
        </p:nvSpPr>
        <p:spPr/>
        <p:txBody>
          <a:bodyPr/>
          <a:lstStyle/>
          <a:p>
            <a:endParaRPr lang="x-none"/>
          </a:p>
        </p:txBody>
      </p:sp>
      <p:pic>
        <p:nvPicPr>
          <p:cNvPr id="6" name="Объект 5">
            <a:extLst>
              <a:ext uri="{FF2B5EF4-FFF2-40B4-BE49-F238E27FC236}">
                <a16:creationId xmlns:a16="http://schemas.microsoft.com/office/drawing/2014/main" id="{88779FF6-0EC8-4935-A4FB-84C2CD14D6F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28144" y="1825625"/>
            <a:ext cx="7735712" cy="4351338"/>
          </a:xfrm>
        </p:spPr>
      </p:pic>
      <p:pic>
        <p:nvPicPr>
          <p:cNvPr id="4" name="Picture 2" descr="Фото текстура старой выцветшей бумаги | Премиум Фото">
            <a:extLst>
              <a:ext uri="{FF2B5EF4-FFF2-40B4-BE49-F238E27FC236}">
                <a16:creationId xmlns:a16="http://schemas.microsoft.com/office/drawing/2014/main" id="{BC67E6AC-A58B-4251-BD5F-D16DDFDE54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a:extLst>
              <a:ext uri="{FF2B5EF4-FFF2-40B4-BE49-F238E27FC236}">
                <a16:creationId xmlns:a16="http://schemas.microsoft.com/office/drawing/2014/main" id="{C7EA937B-16D4-41A6-A32B-E3274AAE4D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6882" y="159797"/>
            <a:ext cx="4838330" cy="2308195"/>
          </a:xfrm>
          <a:prstGeom prst="rect">
            <a:avLst/>
          </a:prstGeom>
        </p:spPr>
      </p:pic>
      <p:sp>
        <p:nvSpPr>
          <p:cNvPr id="9" name="TextBox 8">
            <a:extLst>
              <a:ext uri="{FF2B5EF4-FFF2-40B4-BE49-F238E27FC236}">
                <a16:creationId xmlns:a16="http://schemas.microsoft.com/office/drawing/2014/main" id="{99A92E3F-AFFA-453A-BFDC-317AF089E86D}"/>
              </a:ext>
            </a:extLst>
          </p:cNvPr>
          <p:cNvSpPr txBox="1"/>
          <p:nvPr/>
        </p:nvSpPr>
        <p:spPr>
          <a:xfrm>
            <a:off x="355848" y="1636995"/>
            <a:ext cx="3062056" cy="830997"/>
          </a:xfrm>
          <a:prstGeom prst="rect">
            <a:avLst/>
          </a:prstGeom>
          <a:noFill/>
        </p:spPr>
        <p:txBody>
          <a:bodyPr wrap="square" rtlCol="0">
            <a:spAutoFit/>
          </a:bodyPr>
          <a:lstStyle/>
          <a:p>
            <a:r>
              <a:rPr lang="ru-RU" sz="2400" dirty="0">
                <a:latin typeface="Bookman Old Style" panose="02050604050505020204" pitchFamily="18" charset="0"/>
              </a:rPr>
              <a:t>С </a:t>
            </a:r>
            <a:r>
              <a:rPr lang="ru-RU" sz="2000" b="1" i="1" dirty="0">
                <a:latin typeface="Bookman Old Style" panose="02050604050505020204" pitchFamily="18" charset="0"/>
              </a:rPr>
              <a:t>1931 по 1937 </a:t>
            </a:r>
            <a:r>
              <a:rPr lang="ru-RU" sz="2000" b="1" i="1" dirty="0" err="1">
                <a:latin typeface="Bookman Old Style" panose="02050604050505020204" pitchFamily="18" charset="0"/>
              </a:rPr>
              <a:t>гг</a:t>
            </a:r>
            <a:endParaRPr lang="ru-RU" sz="2000" b="1" i="1" dirty="0">
              <a:latin typeface="Bookman Old Style" panose="02050604050505020204" pitchFamily="18" charset="0"/>
            </a:endParaRPr>
          </a:p>
          <a:p>
            <a:r>
              <a:rPr lang="ru-RU" sz="2400" dirty="0">
                <a:latin typeface="Bookman Old Style" panose="02050604050505020204" pitchFamily="18" charset="0"/>
              </a:rPr>
              <a:t>врачом) 1-ой </a:t>
            </a:r>
            <a:endParaRPr lang="x-none" sz="2400" dirty="0">
              <a:latin typeface="Bookman Old Style" panose="02050604050505020204" pitchFamily="18" charset="0"/>
            </a:endParaRPr>
          </a:p>
        </p:txBody>
      </p:sp>
      <p:sp>
        <p:nvSpPr>
          <p:cNvPr id="10" name="TextBox 9">
            <a:extLst>
              <a:ext uri="{FF2B5EF4-FFF2-40B4-BE49-F238E27FC236}">
                <a16:creationId xmlns:a16="http://schemas.microsoft.com/office/drawing/2014/main" id="{CCC7C402-1966-4C05-AD39-3CA2361BD078}"/>
              </a:ext>
            </a:extLst>
          </p:cNvPr>
          <p:cNvSpPr txBox="1"/>
          <p:nvPr/>
        </p:nvSpPr>
        <p:spPr>
          <a:xfrm>
            <a:off x="8327625" y="1662997"/>
            <a:ext cx="3721961" cy="830997"/>
          </a:xfrm>
          <a:prstGeom prst="rect">
            <a:avLst/>
          </a:prstGeom>
          <a:noFill/>
        </p:spPr>
        <p:txBody>
          <a:bodyPr wrap="square" rtlCol="0">
            <a:spAutoFit/>
          </a:bodyPr>
          <a:lstStyle/>
          <a:p>
            <a:r>
              <a:rPr lang="ru-RU" sz="2400" dirty="0">
                <a:latin typeface="Bookman Old Style" panose="02050604050505020204" pitchFamily="18" charset="0"/>
              </a:rPr>
              <a:t>директором (главным</a:t>
            </a:r>
          </a:p>
          <a:p>
            <a:r>
              <a:rPr lang="ru-RU" sz="2400" dirty="0">
                <a:latin typeface="Bookman Old Style" panose="02050604050505020204" pitchFamily="18" charset="0"/>
              </a:rPr>
              <a:t>Советской больницы </a:t>
            </a:r>
            <a:endParaRPr lang="x-none" sz="2400" dirty="0">
              <a:latin typeface="Bookman Old Style" panose="02050604050505020204" pitchFamily="18" charset="0"/>
            </a:endParaRPr>
          </a:p>
        </p:txBody>
      </p:sp>
      <p:sp>
        <p:nvSpPr>
          <p:cNvPr id="11" name="TextBox 10">
            <a:extLst>
              <a:ext uri="{FF2B5EF4-FFF2-40B4-BE49-F238E27FC236}">
                <a16:creationId xmlns:a16="http://schemas.microsoft.com/office/drawing/2014/main" id="{205B6EBE-9C6E-4111-B294-3C37577E217D}"/>
              </a:ext>
            </a:extLst>
          </p:cNvPr>
          <p:cNvSpPr txBox="1"/>
          <p:nvPr/>
        </p:nvSpPr>
        <p:spPr>
          <a:xfrm>
            <a:off x="355848" y="2493994"/>
            <a:ext cx="11424820" cy="3662541"/>
          </a:xfrm>
          <a:prstGeom prst="rect">
            <a:avLst/>
          </a:prstGeom>
          <a:noFill/>
        </p:spPr>
        <p:txBody>
          <a:bodyPr wrap="square" rtlCol="0">
            <a:spAutoFit/>
          </a:bodyPr>
          <a:lstStyle/>
          <a:p>
            <a:pPr algn="just"/>
            <a:r>
              <a:rPr lang="ru-RU" sz="2400" dirty="0">
                <a:latin typeface="Bookman Old Style" panose="02050604050505020204" pitchFamily="18" charset="0"/>
              </a:rPr>
              <a:t>был </a:t>
            </a:r>
            <a:r>
              <a:rPr lang="ru-RU" sz="2400" b="1" i="1" dirty="0">
                <a:latin typeface="Bookman Old Style" panose="02050604050505020204" pitchFamily="18" charset="0"/>
              </a:rPr>
              <a:t>Шуб Соломон </a:t>
            </a:r>
            <a:r>
              <a:rPr lang="ru-RU" sz="2400" b="1" i="1" dirty="0" err="1">
                <a:latin typeface="Bookman Old Style" panose="02050604050505020204" pitchFamily="18" charset="0"/>
              </a:rPr>
              <a:t>Медлеевич</a:t>
            </a:r>
            <a:r>
              <a:rPr lang="ru-RU" sz="2400" dirty="0">
                <a:latin typeface="Bookman Old Style" panose="02050604050505020204" pitchFamily="18" charset="0"/>
              </a:rPr>
              <a:t>, родившийся в 1895 году. По решению НКВД и прокуратуры СССР </a:t>
            </a:r>
            <a:r>
              <a:rPr lang="ru-RU" sz="2400" dirty="0" err="1">
                <a:latin typeface="Bookman Old Style" panose="02050604050505020204" pitchFamily="18" charset="0"/>
              </a:rPr>
              <a:t>С.М.Шуба</a:t>
            </a:r>
            <a:r>
              <a:rPr lang="ru-RU" sz="2400" dirty="0">
                <a:latin typeface="Bookman Old Style" panose="02050604050505020204" pitchFamily="18" charset="0"/>
              </a:rPr>
              <a:t> расстреляли в Минске по сфабрикованному обвинению.  Реабилитирован 15 октября 1957 года.</a:t>
            </a:r>
          </a:p>
          <a:p>
            <a:pPr algn="just"/>
            <a:endParaRPr lang="ru-RU" sz="2400" dirty="0">
              <a:latin typeface="Bookman Old Style" panose="02050604050505020204" pitchFamily="18" charset="0"/>
            </a:endParaRPr>
          </a:p>
          <a:p>
            <a:pPr indent="432000" algn="just"/>
            <a:r>
              <a:rPr lang="ru-RU" sz="2800" dirty="0">
                <a:latin typeface="Bookman Old Style" panose="02050604050505020204" pitchFamily="18" charset="0"/>
              </a:rPr>
              <a:t>До войны расширялась система здравоохранения и в Борисовском районе. К 1941 г. в районе работали 3 сельских больницы на 45 коек, 7 врачебных амбулаторий, 11 фельдшерско- акушерских пунктов. 4 сельские аптеки. </a:t>
            </a:r>
            <a:endParaRPr lang="x-none" sz="2800" dirty="0">
              <a:latin typeface="Bookman Old Style" panose="02050604050505020204" pitchFamily="18" charset="0"/>
            </a:endParaRPr>
          </a:p>
          <a:p>
            <a:pPr indent="432000" algn="just"/>
            <a:endParaRPr lang="x-none" sz="2400" dirty="0">
              <a:latin typeface="Bookman Old Style" panose="02050604050505020204" pitchFamily="18" charset="0"/>
            </a:endParaRPr>
          </a:p>
        </p:txBody>
      </p:sp>
    </p:spTree>
    <p:extLst>
      <p:ext uri="{BB962C8B-B14F-4D97-AF65-F5344CB8AC3E}">
        <p14:creationId xmlns:p14="http://schemas.microsoft.com/office/powerpoint/2010/main" val="3485614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C29ECB-4C94-49E8-8F5B-58498002069D}"/>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60E9A5E9-2876-4AD0-B2D0-EC1236D39D0E}"/>
              </a:ext>
            </a:extLst>
          </p:cNvPr>
          <p:cNvSpPr>
            <a:spLocks noGrp="1"/>
          </p:cNvSpPr>
          <p:nvPr>
            <p:ph idx="1"/>
          </p:nvPr>
        </p:nvSpPr>
        <p:spPr/>
        <p:txBody>
          <a:bodyPr/>
          <a:lstStyle/>
          <a:p>
            <a:endParaRPr lang="x-none"/>
          </a:p>
        </p:txBody>
      </p:sp>
      <p:pic>
        <p:nvPicPr>
          <p:cNvPr id="4" name="Picture 2" descr="Фото текстура старой выцветшей бумаги | Премиум Фото">
            <a:extLst>
              <a:ext uri="{FF2B5EF4-FFF2-40B4-BE49-F238E27FC236}">
                <a16:creationId xmlns:a16="http://schemas.microsoft.com/office/drawing/2014/main" id="{B01B8640-8198-49F1-9E47-A11126160A3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938962"/>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descr="C:\Documents and Settings\Home\Рабочий стол\2009_11_30\IMG_0001.jpg">
            <a:extLst>
              <a:ext uri="{FF2B5EF4-FFF2-40B4-BE49-F238E27FC236}">
                <a16:creationId xmlns:a16="http://schemas.microsoft.com/office/drawing/2014/main" id="{C761C363-3E2B-4B91-9C92-A5B21F4F1AA5}"/>
              </a:ext>
            </a:extLst>
          </p:cNvPr>
          <p:cNvPicPr/>
          <p:nvPr/>
        </p:nvPicPr>
        <p:blipFill>
          <a:blip r:embed="rId3" cstate="print">
            <a:lum bright="10000"/>
            <a:extLst>
              <a:ext uri="{28A0092B-C50C-407E-A947-70E740481C1C}">
                <a14:useLocalDpi xmlns:a14="http://schemas.microsoft.com/office/drawing/2010/main" val="0"/>
              </a:ext>
            </a:extLst>
          </a:blip>
          <a:srcRect l="66695" t="9692" r="19957" b="76625"/>
          <a:stretch>
            <a:fillRect/>
          </a:stretch>
        </p:blipFill>
        <p:spPr bwMode="auto">
          <a:xfrm>
            <a:off x="292963" y="195309"/>
            <a:ext cx="3657600" cy="4980373"/>
          </a:xfrm>
          <a:prstGeom prst="rect">
            <a:avLst/>
          </a:prstGeom>
          <a:noFill/>
          <a:ln>
            <a:noFill/>
          </a:ln>
        </p:spPr>
      </p:pic>
      <p:sp>
        <p:nvSpPr>
          <p:cNvPr id="6" name="TextBox 5">
            <a:extLst>
              <a:ext uri="{FF2B5EF4-FFF2-40B4-BE49-F238E27FC236}">
                <a16:creationId xmlns:a16="http://schemas.microsoft.com/office/drawing/2014/main" id="{4311E117-E3D7-4104-9393-C1895F7BD531}"/>
              </a:ext>
            </a:extLst>
          </p:cNvPr>
          <p:cNvSpPr txBox="1"/>
          <p:nvPr/>
        </p:nvSpPr>
        <p:spPr>
          <a:xfrm>
            <a:off x="230819" y="5175682"/>
            <a:ext cx="3719744" cy="400110"/>
          </a:xfrm>
          <a:prstGeom prst="rect">
            <a:avLst/>
          </a:prstGeom>
          <a:noFill/>
        </p:spPr>
        <p:txBody>
          <a:bodyPr wrap="square" rtlCol="0">
            <a:spAutoFit/>
          </a:bodyPr>
          <a:lstStyle/>
          <a:p>
            <a:pPr algn="ctr"/>
            <a:r>
              <a:rPr lang="ru-RU" sz="2000" i="1" dirty="0">
                <a:solidFill>
                  <a:srgbClr val="7030A0"/>
                </a:solidFill>
                <a:latin typeface="Bookman Old Style" panose="02050604050505020204" pitchFamily="18" charset="0"/>
              </a:rPr>
              <a:t>Иван Анисимович  Инсаров</a:t>
            </a:r>
            <a:endParaRPr lang="x-none" sz="2000" i="1" dirty="0">
              <a:solidFill>
                <a:srgbClr val="7030A0"/>
              </a:solidFill>
              <a:latin typeface="Bookman Old Style" panose="02050604050505020204" pitchFamily="18" charset="0"/>
            </a:endParaRPr>
          </a:p>
        </p:txBody>
      </p:sp>
      <p:sp>
        <p:nvSpPr>
          <p:cNvPr id="7" name="TextBox 6">
            <a:extLst>
              <a:ext uri="{FF2B5EF4-FFF2-40B4-BE49-F238E27FC236}">
                <a16:creationId xmlns:a16="http://schemas.microsoft.com/office/drawing/2014/main" id="{AEAEE63E-A95F-46EF-B433-F7A841DB8B60}"/>
              </a:ext>
            </a:extLst>
          </p:cNvPr>
          <p:cNvSpPr txBox="1"/>
          <p:nvPr/>
        </p:nvSpPr>
        <p:spPr>
          <a:xfrm>
            <a:off x="4083728" y="195309"/>
            <a:ext cx="7936637" cy="5324535"/>
          </a:xfrm>
          <a:prstGeom prst="rect">
            <a:avLst/>
          </a:prstGeom>
          <a:noFill/>
        </p:spPr>
        <p:txBody>
          <a:bodyPr wrap="square" rtlCol="0">
            <a:spAutoFit/>
          </a:bodyPr>
          <a:lstStyle/>
          <a:p>
            <a:pPr indent="432000" algn="just"/>
            <a:r>
              <a:rPr lang="ru-RU" sz="2000" b="1" i="1" dirty="0">
                <a:latin typeface="Bookman Old Style" panose="02050604050505020204" pitchFamily="18" charset="0"/>
              </a:rPr>
              <a:t>Иван Анисимович Инсаров </a:t>
            </a:r>
            <a:r>
              <a:rPr lang="ru-RU" sz="2000" dirty="0">
                <a:latin typeface="Bookman Old Style" panose="02050604050505020204" pitchFamily="18" charset="0"/>
              </a:rPr>
              <a:t>родился в д. Селище Слуцкого уезда Минской губернии. Окончил медицинский факультет Белорусского государственного университета им. </a:t>
            </a:r>
            <a:r>
              <a:rPr lang="ru-RU" sz="2000" dirty="0" err="1">
                <a:latin typeface="Bookman Old Style" panose="02050604050505020204" pitchFamily="18" charset="0"/>
              </a:rPr>
              <a:t>В.И.Ленина</a:t>
            </a:r>
            <a:r>
              <a:rPr lang="ru-RU" sz="2000" dirty="0">
                <a:latin typeface="Bookman Old Style" panose="02050604050505020204" pitchFamily="18" charset="0"/>
              </a:rPr>
              <a:t>. До 1930 г. работал врачом в </a:t>
            </a:r>
            <a:r>
              <a:rPr lang="ru-RU" sz="2000" dirty="0" err="1">
                <a:latin typeface="Bookman Old Style" panose="02050604050505020204" pitchFamily="18" charset="0"/>
              </a:rPr>
              <a:t>Узденском</a:t>
            </a:r>
            <a:r>
              <a:rPr lang="ru-RU" sz="2000" dirty="0">
                <a:latin typeface="Bookman Old Style" panose="02050604050505020204" pitchFamily="18" charset="0"/>
              </a:rPr>
              <a:t> районе Минской области, служил в Красной Армии. С 1930 по 1937 г. в Борисове – заведующий городской амбулаторией (главный врач 1-й поликлиники), врач – невропатолог, заместитель директора по лечебным вопросам 1-й Советской больницы. Затем работал в Минске на различных врачебных и руководящих должностях. С первых дней Великой Отечественной войны И.А. Инсарову была поручена организаций эвакогоспиталей в г. Борисове, где он руководил приемом и эвакуацией раненых. В 1943-45 гг. начальник санитарного отдела Белорусского штаба партизанского движения. После войны был заместителем председателя Минского областного Совета депутатов. </a:t>
            </a:r>
            <a:endParaRPr lang="x-none" dirty="0">
              <a:latin typeface="Bookman Old Style" panose="02050604050505020204" pitchFamily="18" charset="0"/>
            </a:endParaRPr>
          </a:p>
        </p:txBody>
      </p:sp>
      <p:sp>
        <p:nvSpPr>
          <p:cNvPr id="8" name="TextBox 7">
            <a:extLst>
              <a:ext uri="{FF2B5EF4-FFF2-40B4-BE49-F238E27FC236}">
                <a16:creationId xmlns:a16="http://schemas.microsoft.com/office/drawing/2014/main" id="{327CD825-0E59-456B-B9B7-394D15B72820}"/>
              </a:ext>
            </a:extLst>
          </p:cNvPr>
          <p:cNvSpPr txBox="1"/>
          <p:nvPr/>
        </p:nvSpPr>
        <p:spPr>
          <a:xfrm>
            <a:off x="292963" y="5493826"/>
            <a:ext cx="11668217" cy="1323439"/>
          </a:xfrm>
          <a:prstGeom prst="rect">
            <a:avLst/>
          </a:prstGeom>
          <a:noFill/>
        </p:spPr>
        <p:txBody>
          <a:bodyPr wrap="square" rtlCol="0">
            <a:spAutoFit/>
          </a:bodyPr>
          <a:lstStyle/>
          <a:p>
            <a:pPr indent="432000" algn="just"/>
            <a:r>
              <a:rPr lang="ru-RU" sz="2000" dirty="0">
                <a:latin typeface="Bookman Old Style" panose="02050604050505020204" pitchFamily="18" charset="0"/>
              </a:rPr>
              <a:t>В 1947-48 гг. заместитель директора, директор Белорусского НИИ физиотерапии и неврологии. В 1948-66 гг. министр здравоохранения БССР. С 1967 по 1979 г. возглавлял кафедру организации здравоохранения Белорусского института усовершенствования врачей. Профессор. Является автором 80 научных работ.</a:t>
            </a:r>
            <a:endParaRPr lang="x-none" sz="2000" dirty="0">
              <a:latin typeface="Bookman Old Style" panose="02050604050505020204" pitchFamily="18" charset="0"/>
            </a:endParaRPr>
          </a:p>
        </p:txBody>
      </p:sp>
    </p:spTree>
    <p:extLst>
      <p:ext uri="{BB962C8B-B14F-4D97-AF65-F5344CB8AC3E}">
        <p14:creationId xmlns:p14="http://schemas.microsoft.com/office/powerpoint/2010/main" val="4124754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C1E462-6704-4BEA-89A7-8BCED63EF14D}"/>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id="{4EB74B41-6EE0-4381-B57E-91AA523CD708}"/>
              </a:ext>
            </a:extLst>
          </p:cNvPr>
          <p:cNvSpPr>
            <a:spLocks noGrp="1"/>
          </p:cNvSpPr>
          <p:nvPr>
            <p:ph idx="1"/>
          </p:nvPr>
        </p:nvSpPr>
        <p:spPr/>
        <p:txBody>
          <a:bodyPr/>
          <a:lstStyle/>
          <a:p>
            <a:endParaRPr lang="x-none"/>
          </a:p>
        </p:txBody>
      </p:sp>
      <p:pic>
        <p:nvPicPr>
          <p:cNvPr id="4" name="Picture 2" descr="Фото текстура старой выцветшей бумаги | Премиум Фото">
            <a:extLst>
              <a:ext uri="{FF2B5EF4-FFF2-40B4-BE49-F238E27FC236}">
                <a16:creationId xmlns:a16="http://schemas.microsoft.com/office/drawing/2014/main" id="{04DCA54B-A7ED-4983-8CFA-62F2F7EB49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93896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22BB454-1B4A-43B3-9B50-EFA40D1ABD50}"/>
              </a:ext>
            </a:extLst>
          </p:cNvPr>
          <p:cNvSpPr txBox="1"/>
          <p:nvPr/>
        </p:nvSpPr>
        <p:spPr>
          <a:xfrm>
            <a:off x="479394" y="230819"/>
            <a:ext cx="11345662" cy="1200329"/>
          </a:xfrm>
          <a:prstGeom prst="rect">
            <a:avLst/>
          </a:prstGeom>
          <a:noFill/>
        </p:spPr>
        <p:txBody>
          <a:bodyPr wrap="square" rtlCol="0">
            <a:spAutoFit/>
          </a:bodyPr>
          <a:lstStyle/>
          <a:p>
            <a:pPr indent="432000" algn="just"/>
            <a:r>
              <a:rPr lang="ru-RU" sz="2400" dirty="0">
                <a:latin typeface="Bookman Old Style" panose="02050604050505020204" pitchFamily="18" charset="0"/>
              </a:rPr>
              <a:t>В военные годы были разрушены и разграблены все лечебные учреждения Борисова. Функционировала только 1-ая Советская больница, в которой находился немецкий госпиталь.</a:t>
            </a:r>
            <a:endParaRPr lang="x-none" sz="2400" dirty="0">
              <a:latin typeface="Bookman Old Style" panose="02050604050505020204" pitchFamily="18" charset="0"/>
            </a:endParaRPr>
          </a:p>
        </p:txBody>
      </p:sp>
      <p:pic>
        <p:nvPicPr>
          <p:cNvPr id="6" name="Рисунок 5" descr="https://rosenbloom.info/doctors/pilkevic.jpg">
            <a:extLst>
              <a:ext uri="{FF2B5EF4-FFF2-40B4-BE49-F238E27FC236}">
                <a16:creationId xmlns:a16="http://schemas.microsoft.com/office/drawing/2014/main" id="{C3AB010B-B5C1-4192-8FFF-255B9487C79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598" y="1431146"/>
            <a:ext cx="3213534" cy="3957599"/>
          </a:xfrm>
          <a:prstGeom prst="rect">
            <a:avLst/>
          </a:prstGeom>
          <a:noFill/>
          <a:ln>
            <a:noFill/>
          </a:ln>
        </p:spPr>
      </p:pic>
      <p:sp>
        <p:nvSpPr>
          <p:cNvPr id="7" name="TextBox 6">
            <a:extLst>
              <a:ext uri="{FF2B5EF4-FFF2-40B4-BE49-F238E27FC236}">
                <a16:creationId xmlns:a16="http://schemas.microsoft.com/office/drawing/2014/main" id="{70351D5F-9BD5-4EA9-9D33-03E19590DCE2}"/>
              </a:ext>
            </a:extLst>
          </p:cNvPr>
          <p:cNvSpPr txBox="1"/>
          <p:nvPr/>
        </p:nvSpPr>
        <p:spPr>
          <a:xfrm>
            <a:off x="3936878" y="1307563"/>
            <a:ext cx="7788675" cy="3785652"/>
          </a:xfrm>
          <a:prstGeom prst="rect">
            <a:avLst/>
          </a:prstGeom>
          <a:noFill/>
        </p:spPr>
        <p:txBody>
          <a:bodyPr wrap="square" rtlCol="0">
            <a:spAutoFit/>
          </a:bodyPr>
          <a:lstStyle/>
          <a:p>
            <a:pPr indent="432000" algn="just"/>
            <a:r>
              <a:rPr lang="ru-RU" sz="2400" dirty="0">
                <a:latin typeface="Bookman Old Style" panose="02050604050505020204" pitchFamily="18" charset="0"/>
              </a:rPr>
              <a:t>Руководил ею </a:t>
            </a:r>
            <a:r>
              <a:rPr lang="ru-RU" sz="2400" b="1" i="1" dirty="0">
                <a:latin typeface="Bookman Old Style" panose="02050604050505020204" pitchFamily="18" charset="0"/>
              </a:rPr>
              <a:t>доктор </a:t>
            </a:r>
            <a:r>
              <a:rPr lang="ru-RU" sz="2400" b="1" i="1" dirty="0" err="1">
                <a:latin typeface="Bookman Old Style" panose="02050604050505020204" pitchFamily="18" charset="0"/>
              </a:rPr>
              <a:t>Пилькевич</a:t>
            </a:r>
            <a:r>
              <a:rPr lang="ru-RU" sz="2400" b="1" i="1" dirty="0">
                <a:latin typeface="Bookman Old Style" panose="02050604050505020204" pitchFamily="18" charset="0"/>
              </a:rPr>
              <a:t> Юлия </a:t>
            </a:r>
            <a:r>
              <a:rPr lang="ru-RU" sz="2400" b="1" i="1" dirty="0" err="1">
                <a:latin typeface="Bookman Old Style" panose="02050604050505020204" pitchFamily="18" charset="0"/>
              </a:rPr>
              <a:t>Гектаровна</a:t>
            </a:r>
            <a:r>
              <a:rPr lang="ru-RU" sz="2400" dirty="0">
                <a:latin typeface="Bookman Old Style" panose="02050604050505020204" pitchFamily="18" charset="0"/>
              </a:rPr>
              <a:t>, старший лейтенант медицинской службы. Под ее руководством в подвалах и морге больницы медицинскую помощь оказывали раненым красноармейцам и по излечении переправляли в партизаны. По трагическому стечению обстоятельств доктор </a:t>
            </a:r>
            <a:r>
              <a:rPr lang="ru-RU" sz="2400" dirty="0" err="1">
                <a:latin typeface="Bookman Old Style" panose="02050604050505020204" pitchFamily="18" charset="0"/>
              </a:rPr>
              <a:t>Пилькевич</a:t>
            </a:r>
            <a:r>
              <a:rPr lang="ru-RU" sz="2400" dirty="0">
                <a:latin typeface="Bookman Old Style" panose="02050604050505020204" pitchFamily="18" charset="0"/>
              </a:rPr>
              <a:t> была расстреляна красноармейцами как пособник фашистов в 1944 году. И только после окончания войны была реабилитирована.</a:t>
            </a:r>
            <a:endParaRPr lang="x-none" sz="2400" dirty="0">
              <a:latin typeface="Bookman Old Style" panose="02050604050505020204" pitchFamily="18" charset="0"/>
            </a:endParaRPr>
          </a:p>
        </p:txBody>
      </p:sp>
      <p:sp>
        <p:nvSpPr>
          <p:cNvPr id="9" name="TextBox 8">
            <a:extLst>
              <a:ext uri="{FF2B5EF4-FFF2-40B4-BE49-F238E27FC236}">
                <a16:creationId xmlns:a16="http://schemas.microsoft.com/office/drawing/2014/main" id="{F04D814F-D142-4049-A6BA-371A69DF7B38}"/>
              </a:ext>
            </a:extLst>
          </p:cNvPr>
          <p:cNvSpPr txBox="1"/>
          <p:nvPr/>
        </p:nvSpPr>
        <p:spPr>
          <a:xfrm>
            <a:off x="358804" y="5426854"/>
            <a:ext cx="3724924" cy="369332"/>
          </a:xfrm>
          <a:prstGeom prst="rect">
            <a:avLst/>
          </a:prstGeom>
          <a:noFill/>
        </p:spPr>
        <p:txBody>
          <a:bodyPr wrap="square" rtlCol="0">
            <a:spAutoFit/>
          </a:bodyPr>
          <a:lstStyle/>
          <a:p>
            <a:pPr algn="ctr"/>
            <a:r>
              <a:rPr lang="ru-RU" i="1" dirty="0" err="1">
                <a:solidFill>
                  <a:srgbClr val="7030A0"/>
                </a:solidFill>
                <a:latin typeface="Bookman Old Style" panose="02050604050505020204" pitchFamily="18" charset="0"/>
              </a:rPr>
              <a:t>Пилькевич</a:t>
            </a:r>
            <a:r>
              <a:rPr lang="ru-RU" i="1" dirty="0">
                <a:solidFill>
                  <a:srgbClr val="7030A0"/>
                </a:solidFill>
                <a:latin typeface="Bookman Old Style" panose="02050604050505020204" pitchFamily="18" charset="0"/>
              </a:rPr>
              <a:t> Юлия </a:t>
            </a:r>
            <a:r>
              <a:rPr lang="ru-RU" i="1" dirty="0" err="1">
                <a:solidFill>
                  <a:srgbClr val="7030A0"/>
                </a:solidFill>
                <a:latin typeface="Bookman Old Style" panose="02050604050505020204" pitchFamily="18" charset="0"/>
              </a:rPr>
              <a:t>Гектаровна</a:t>
            </a:r>
            <a:endParaRPr lang="x-none" i="1" dirty="0">
              <a:solidFill>
                <a:srgbClr val="7030A0"/>
              </a:solidFill>
              <a:latin typeface="Bookman Old Style" panose="02050604050505020204" pitchFamily="18" charset="0"/>
            </a:endParaRPr>
          </a:p>
        </p:txBody>
      </p:sp>
      <p:sp>
        <p:nvSpPr>
          <p:cNvPr id="10" name="TextBox 9">
            <a:extLst>
              <a:ext uri="{FF2B5EF4-FFF2-40B4-BE49-F238E27FC236}">
                <a16:creationId xmlns:a16="http://schemas.microsoft.com/office/drawing/2014/main" id="{9F9EFF0B-79F0-49FF-8027-14CEF9B16D2A}"/>
              </a:ext>
            </a:extLst>
          </p:cNvPr>
          <p:cNvSpPr txBox="1"/>
          <p:nvPr/>
        </p:nvSpPr>
        <p:spPr>
          <a:xfrm>
            <a:off x="4243525" y="4943776"/>
            <a:ext cx="7469078" cy="830997"/>
          </a:xfrm>
          <a:prstGeom prst="rect">
            <a:avLst/>
          </a:prstGeom>
          <a:noFill/>
        </p:spPr>
        <p:txBody>
          <a:bodyPr wrap="square" rtlCol="0">
            <a:spAutoFit/>
          </a:bodyPr>
          <a:lstStyle/>
          <a:p>
            <a:pPr algn="just"/>
            <a:r>
              <a:rPr lang="ru-RU" sz="2400" dirty="0">
                <a:latin typeface="Bookman Old Style" panose="02050604050505020204" pitchFamily="18" charset="0"/>
              </a:rPr>
              <a:t>В ряды медицинской службы армии влились  врачи, фельдшера, медицинские сестры.</a:t>
            </a:r>
            <a:endParaRPr lang="x-none" sz="2400" dirty="0">
              <a:latin typeface="Bookman Old Style" panose="02050604050505020204" pitchFamily="18" charset="0"/>
            </a:endParaRPr>
          </a:p>
        </p:txBody>
      </p:sp>
      <p:sp>
        <p:nvSpPr>
          <p:cNvPr id="11" name="TextBox 10">
            <a:extLst>
              <a:ext uri="{FF2B5EF4-FFF2-40B4-BE49-F238E27FC236}">
                <a16:creationId xmlns:a16="http://schemas.microsoft.com/office/drawing/2014/main" id="{BFA83ACD-8BA3-42E7-B89F-291C812FB2DA}"/>
              </a:ext>
            </a:extLst>
          </p:cNvPr>
          <p:cNvSpPr txBox="1"/>
          <p:nvPr/>
        </p:nvSpPr>
        <p:spPr>
          <a:xfrm>
            <a:off x="514996" y="5653081"/>
            <a:ext cx="11162007" cy="1200329"/>
          </a:xfrm>
          <a:prstGeom prst="rect">
            <a:avLst/>
          </a:prstGeom>
          <a:noFill/>
        </p:spPr>
        <p:txBody>
          <a:bodyPr wrap="square" rtlCol="0">
            <a:spAutoFit/>
          </a:bodyPr>
          <a:lstStyle/>
          <a:p>
            <a:pPr algn="just"/>
            <a:r>
              <a:rPr lang="ru-RU" sz="2400" dirty="0">
                <a:latin typeface="Bookman Old Style" panose="02050604050505020204" pitchFamily="18" charset="0"/>
              </a:rPr>
              <a:t>Все они самоотверженно выполняли свой патриотический долг, оказывая медицинскую помощь, спасая жизнь и восстанавливая утраченное здоровье раненым и больным защитникам Отечества.</a:t>
            </a:r>
            <a:endParaRPr lang="x-none" sz="2400" dirty="0">
              <a:latin typeface="Bookman Old Style" panose="02050604050505020204" pitchFamily="18" charset="0"/>
            </a:endParaRPr>
          </a:p>
        </p:txBody>
      </p:sp>
    </p:spTree>
    <p:extLst>
      <p:ext uri="{BB962C8B-B14F-4D97-AF65-F5344CB8AC3E}">
        <p14:creationId xmlns:p14="http://schemas.microsoft.com/office/powerpoint/2010/main" val="10668404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1408</TotalTime>
  <Words>2511</Words>
  <Application>Microsoft Office PowerPoint</Application>
  <PresentationFormat>Широкоэкранный</PresentationFormat>
  <Paragraphs>186</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kanasevicolga31@gmail.com</cp:lastModifiedBy>
  <cp:revision>119</cp:revision>
  <dcterms:created xsi:type="dcterms:W3CDTF">2021-12-06T14:02:19Z</dcterms:created>
  <dcterms:modified xsi:type="dcterms:W3CDTF">2021-12-14T12:33:49Z</dcterms:modified>
</cp:coreProperties>
</file>